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1" r:id="rId1"/>
  </p:sldMasterIdLst>
  <p:notesMasterIdLst>
    <p:notesMasterId r:id="rId42"/>
  </p:notesMasterIdLst>
  <p:sldIdLst>
    <p:sldId id="256" r:id="rId2"/>
    <p:sldId id="286" r:id="rId3"/>
    <p:sldId id="330" r:id="rId4"/>
    <p:sldId id="320" r:id="rId5"/>
    <p:sldId id="288" r:id="rId6"/>
    <p:sldId id="329" r:id="rId7"/>
    <p:sldId id="318" r:id="rId8"/>
    <p:sldId id="332" r:id="rId9"/>
    <p:sldId id="334" r:id="rId10"/>
    <p:sldId id="333" r:id="rId11"/>
    <p:sldId id="335" r:id="rId12"/>
    <p:sldId id="336" r:id="rId13"/>
    <p:sldId id="337" r:id="rId14"/>
    <p:sldId id="338" r:id="rId15"/>
    <p:sldId id="339" r:id="rId16"/>
    <p:sldId id="280" r:id="rId17"/>
    <p:sldId id="317" r:id="rId18"/>
    <p:sldId id="341" r:id="rId19"/>
    <p:sldId id="261" r:id="rId20"/>
    <p:sldId id="293" r:id="rId21"/>
    <p:sldId id="340" r:id="rId22"/>
    <p:sldId id="342" r:id="rId23"/>
    <p:sldId id="343" r:id="rId24"/>
    <p:sldId id="292" r:id="rId25"/>
    <p:sldId id="348" r:id="rId26"/>
    <p:sldId id="344" r:id="rId27"/>
    <p:sldId id="352" r:id="rId28"/>
    <p:sldId id="346" r:id="rId29"/>
    <p:sldId id="349" r:id="rId30"/>
    <p:sldId id="350" r:id="rId31"/>
    <p:sldId id="351" r:id="rId32"/>
    <p:sldId id="313" r:id="rId33"/>
    <p:sldId id="314" r:id="rId34"/>
    <p:sldId id="306" r:id="rId35"/>
    <p:sldId id="309" r:id="rId36"/>
    <p:sldId id="308" r:id="rId37"/>
    <p:sldId id="322" r:id="rId38"/>
    <p:sldId id="323" r:id="rId39"/>
    <p:sldId id="325" r:id="rId40"/>
    <p:sldId id="326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97" autoAdjust="0"/>
    <p:restoredTop sz="94493" autoAdjust="0"/>
  </p:normalViewPr>
  <p:slideViewPr>
    <p:cSldViewPr>
      <p:cViewPr>
        <p:scale>
          <a:sx n="75" d="100"/>
          <a:sy n="75" d="100"/>
        </p:scale>
        <p:origin x="-1666" y="-2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D614411-A644-4501-2A55-910C22CB2B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986CD7-78FA-A4D1-6789-AC04BEEE05A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F8F164A-58BC-D645-A675-F39EB2EF0069}" type="datetimeFigureOut">
              <a:rPr lang="ru-RU"/>
              <a:pPr>
                <a:defRPr/>
              </a:pPr>
              <a:t>28.10.2025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A2AB8ACB-F561-298C-30F4-FBC8FA7F4F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5EBCDEF5-AB75-F0C3-5277-7BC523798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E72974-AD13-0BE1-3850-9B397E997E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87B5E3-77B7-8E94-44E6-1AF3358EF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F849CAB-59CA-6F47-8AB9-5547699F4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945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>
            <a:extLst>
              <a:ext uri="{FF2B5EF4-FFF2-40B4-BE49-F238E27FC236}">
                <a16:creationId xmlns:a16="http://schemas.microsoft.com/office/drawing/2014/main" id="{7A057A5D-C761-2443-1FDA-37AC368249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Заметки 2">
            <a:extLst>
              <a:ext uri="{FF2B5EF4-FFF2-40B4-BE49-F238E27FC236}">
                <a16:creationId xmlns:a16="http://schemas.microsoft.com/office/drawing/2014/main" id="{83DB5A22-6B97-908B-382C-ABC37F24B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37891" name="Номер слайда 3">
            <a:extLst>
              <a:ext uri="{FF2B5EF4-FFF2-40B4-BE49-F238E27FC236}">
                <a16:creationId xmlns:a16="http://schemas.microsoft.com/office/drawing/2014/main" id="{401DA8F1-D2E9-982D-E575-556C7D3B92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65D620-37DB-C640-9617-65EC0519C0EB}" type="slidenum">
              <a:rPr lang="ru-RU" alt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>
            <a:extLst>
              <a:ext uri="{FF2B5EF4-FFF2-40B4-BE49-F238E27FC236}">
                <a16:creationId xmlns:a16="http://schemas.microsoft.com/office/drawing/2014/main" id="{1896A932-8AEB-723E-0D78-EC2276EB4A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8" name="Заметки 2">
            <a:extLst>
              <a:ext uri="{FF2B5EF4-FFF2-40B4-BE49-F238E27FC236}">
                <a16:creationId xmlns:a16="http://schemas.microsoft.com/office/drawing/2014/main" id="{286AD792-B548-CAD7-740F-B731B610CF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BD4EBB-FE0F-6775-A826-B12D57634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22878B-1B7D-BE43-8085-2481FC2CCBF8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56194952-2AA1-3941-98C7-8480F8D76D2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424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726F81F-9B1C-F848-ABED-0A442095416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920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AD832DCA-8843-BF49-97FF-CC2FAB281CB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0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ABD8905-2FE6-D346-89CA-57AA5111B9B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443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70E987A8-5393-EA4D-9C56-4C59DCDDBE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395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19C9B40-EFA5-6440-B717-F2063CB50E5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014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A1934-C494-0C4D-93FE-76A0675DFE7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595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F3172-E817-5847-8ADA-662F9DCC72E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828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979676" cy="68580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182880" y="0"/>
                </a:moveTo>
                <a:lnTo>
                  <a:pt x="0" y="0"/>
                </a:lnTo>
                <a:lnTo>
                  <a:pt x="0" y="6858000"/>
                </a:lnTo>
                <a:lnTo>
                  <a:pt x="182880" y="6858000"/>
                </a:lnTo>
                <a:lnTo>
                  <a:pt x="182880" y="0"/>
                </a:lnTo>
                <a:close/>
              </a:path>
            </a:pathLst>
          </a:custGeom>
          <a:solidFill>
            <a:srgbClr val="766D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713231"/>
            <a:ext cx="1367155" cy="507365"/>
          </a:xfrm>
          <a:custGeom>
            <a:avLst/>
            <a:gdLst/>
            <a:ahLst/>
            <a:cxnLst/>
            <a:rect l="l" t="t" r="r" b="b"/>
            <a:pathLst>
              <a:path w="1367155" h="507365">
                <a:moveTo>
                  <a:pt x="0" y="0"/>
                </a:moveTo>
                <a:lnTo>
                  <a:pt x="0" y="503808"/>
                </a:lnTo>
                <a:lnTo>
                  <a:pt x="1020419" y="506983"/>
                </a:lnTo>
                <a:lnTo>
                  <a:pt x="1120838" y="506983"/>
                </a:lnTo>
                <a:lnTo>
                  <a:pt x="1127023" y="500633"/>
                </a:lnTo>
                <a:lnTo>
                  <a:pt x="1128928" y="498982"/>
                </a:lnTo>
                <a:lnTo>
                  <a:pt x="1359662" y="268985"/>
                </a:lnTo>
                <a:lnTo>
                  <a:pt x="1364996" y="261873"/>
                </a:lnTo>
                <a:lnTo>
                  <a:pt x="1366647" y="254634"/>
                </a:lnTo>
                <a:lnTo>
                  <a:pt x="1364996" y="247522"/>
                </a:lnTo>
                <a:lnTo>
                  <a:pt x="1359662" y="240410"/>
                </a:lnTo>
                <a:lnTo>
                  <a:pt x="1130465" y="11937"/>
                </a:lnTo>
                <a:lnTo>
                  <a:pt x="1125474" y="11937"/>
                </a:lnTo>
                <a:lnTo>
                  <a:pt x="1125474" y="7112"/>
                </a:lnTo>
                <a:lnTo>
                  <a:pt x="1120838" y="7112"/>
                </a:lnTo>
                <a:lnTo>
                  <a:pt x="1116012" y="2412"/>
                </a:lnTo>
                <a:lnTo>
                  <a:pt x="1020419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A32E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749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8A4C2-1545-7E46-A5D0-84D26C4B0A9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359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17F3736-14C4-6E4E-88E6-25E3A56C3A5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591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7E2EC73-DB31-B042-818A-D9CE27C7316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188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278C0E0E-C9BA-5E4F-8998-183ACE8C750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357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F10510-4F9D-664C-B35F-59447DF1B57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3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BF4D36-1406-DF4B-BAD7-AB10DC1E3A5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166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125BC-A477-134C-A06B-F5B80DD98C9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95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93B31166-90A4-E34B-BD2C-B14A4134974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374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7B841702-BA67-9D4F-8DEB-4D1A4DD1646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092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  <p:sldLayoutId id="2147483915" r:id="rId14"/>
    <p:sldLayoutId id="2147483916" r:id="rId15"/>
    <p:sldLayoutId id="2147483917" r:id="rId16"/>
    <p:sldLayoutId id="214748391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edu.ru/ru/main/brief-glossary/" TargetMode="External"/><Relationship Id="rId2" Type="http://schemas.openxmlformats.org/officeDocument/2006/relationships/hyperlink" Target="http://www.ege.edu.ru/ru/main/legal-documents/index.php?id_4=1788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ge.edu.ru/ru/main/blank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pi.ru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5857" y="787568"/>
            <a:ext cx="79015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МБОУ школа №17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Родительское собрание в 9 классе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99674" y="2438400"/>
            <a:ext cx="7543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 algn="ctr">
              <a:buFontTx/>
              <a:buNone/>
            </a:pPr>
            <a:r>
              <a:rPr lang="ru-RU" altLang="ru-RU" sz="4000" b="1" dirty="0">
                <a:solidFill>
                  <a:srgbClr val="C00000"/>
                </a:solidFill>
                <a:latin typeface="Bookman Old Style" pitchFamily="18" charset="0"/>
                <a:cs typeface="Times New Roman" panose="02020603050405020304" pitchFamily="18" charset="0"/>
              </a:rPr>
              <a:t>ГОСУДАРСТВЕННАЯ ИТОГОВАЯ АТТЕСТАЦИЯ</a:t>
            </a:r>
          </a:p>
          <a:p>
            <a:pPr marL="273050" indent="-273050" algn="ctr">
              <a:buFontTx/>
              <a:buNone/>
            </a:pPr>
            <a:endParaRPr lang="ru-RU" altLang="ru-RU" sz="4000" b="1" dirty="0">
              <a:solidFill>
                <a:srgbClr val="C00000"/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 marL="273050" indent="-273050" algn="ctr">
              <a:buFontTx/>
              <a:buNone/>
            </a:pPr>
            <a:endParaRPr lang="ru-RU" altLang="ru-RU" sz="4000" b="1" dirty="0">
              <a:solidFill>
                <a:srgbClr val="C00000"/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 marL="273050" indent="-273050" algn="ctr">
              <a:buFontTx/>
              <a:buNone/>
            </a:pPr>
            <a:endParaRPr lang="ru-RU" altLang="ru-RU" sz="4000" b="1" dirty="0">
              <a:solidFill>
                <a:srgbClr val="C00000"/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 marL="273050" indent="-273050" algn="ctr"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Bookman Old Style" pitchFamily="18" charset="0"/>
                <a:cs typeface="Times New Roman" panose="02020603050405020304" pitchFamily="18" charset="0"/>
              </a:rPr>
              <a:t>2025/2026</a:t>
            </a:r>
            <a:r>
              <a:rPr lang="ru-RU" altLang="ru-RU" sz="4000" b="1" dirty="0">
                <a:solidFill>
                  <a:srgbClr val="C00000"/>
                </a:solidFill>
                <a:latin typeface="Bookman Old Style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914239"/>
            <a:ext cx="4751261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/>
          </p:cNvSpPr>
          <p:nvPr/>
        </p:nvSpPr>
        <p:spPr>
          <a:xfrm>
            <a:off x="1505997" y="228600"/>
            <a:ext cx="6589199" cy="800668"/>
          </a:xfrm>
          <a:prstGeom prst="rect">
            <a:avLst/>
          </a:prstGeom>
        </p:spPr>
        <p:txBody>
          <a:bodyPr vert="horz" wrap="square" lIns="0" tIns="48260" rIns="0" bIns="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lang="ru-RU" sz="2800" spc="-95" dirty="0">
                <a:solidFill>
                  <a:srgbClr val="FF0000"/>
                </a:solidFill>
                <a:latin typeface="Bookman Old Style" pitchFamily="18" charset="0"/>
              </a:rPr>
              <a:t>Задание</a:t>
            </a:r>
            <a:r>
              <a:rPr lang="ru-RU" sz="2800" spc="-215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2800" spc="-50" dirty="0">
                <a:solidFill>
                  <a:srgbClr val="FF0000"/>
                </a:solidFill>
                <a:latin typeface="Bookman Old Style" pitchFamily="18" charset="0"/>
              </a:rPr>
              <a:t>2</a:t>
            </a:r>
            <a:r>
              <a:rPr lang="ru-RU" sz="2800" spc="-50" dirty="0">
                <a:latin typeface="Bookman Old Style" pitchFamily="18" charset="0"/>
              </a:rPr>
              <a:t> -- </a:t>
            </a:r>
            <a:r>
              <a:rPr lang="ru-RU" sz="2800" b="1" spc="-50" dirty="0">
                <a:latin typeface="Bookman Old Style" pitchFamily="18" charset="0"/>
              </a:rPr>
              <a:t>Пересказ текста</a:t>
            </a:r>
            <a:br>
              <a:rPr lang="ru-RU" sz="2800" b="1" spc="-50" dirty="0">
                <a:latin typeface="Bookman Old Style" pitchFamily="18" charset="0"/>
              </a:rPr>
            </a:br>
            <a:r>
              <a:rPr lang="ru-RU" sz="2800" spc="-85" dirty="0">
                <a:latin typeface="Bookman Old Style" pitchFamily="18" charset="0"/>
              </a:rPr>
              <a:t>оценивают</a:t>
            </a:r>
            <a:r>
              <a:rPr lang="ru-RU" sz="2800" spc="-245" dirty="0">
                <a:latin typeface="Bookman Old Style" pitchFamily="18" charset="0"/>
              </a:rPr>
              <a:t> </a:t>
            </a:r>
            <a:r>
              <a:rPr lang="ru-RU" sz="2800" spc="-60" dirty="0">
                <a:latin typeface="Bookman Old Style" pitchFamily="18" charset="0"/>
              </a:rPr>
              <a:t>по </a:t>
            </a:r>
            <a:r>
              <a:rPr lang="ru-RU" sz="2800" spc="-150" dirty="0">
                <a:latin typeface="Bookman Old Style" pitchFamily="18" charset="0"/>
              </a:rPr>
              <a:t>3</a:t>
            </a:r>
            <a:r>
              <a:rPr lang="ru-RU" sz="2800" spc="-305" dirty="0">
                <a:latin typeface="Bookman Old Style" pitchFamily="18" charset="0"/>
              </a:rPr>
              <a:t> </a:t>
            </a:r>
            <a:r>
              <a:rPr lang="ru-RU" sz="2800" spc="-10" dirty="0">
                <a:latin typeface="Bookman Old Style" pitchFamily="18" charset="0"/>
              </a:rPr>
              <a:t>группам критериев</a:t>
            </a:r>
          </a:p>
        </p:txBody>
      </p:sp>
      <p:pic>
        <p:nvPicPr>
          <p:cNvPr id="4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295400"/>
            <a:ext cx="6228588" cy="5191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010399" y="1064547"/>
            <a:ext cx="2133600" cy="2826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35890">
              <a:spcBef>
                <a:spcPts val="380"/>
              </a:spcBef>
            </a:pPr>
            <a:r>
              <a:rPr lang="ru-RU" sz="1600" spc="-75" dirty="0">
                <a:latin typeface="Bookman Old Style" pitchFamily="18" charset="0"/>
                <a:cs typeface="Tahoma"/>
              </a:rPr>
              <a:t>Выпускнику</a:t>
            </a:r>
            <a:r>
              <a:rPr lang="ru-RU" sz="1600" spc="-225" dirty="0">
                <a:latin typeface="Bookman Old Style" pitchFamily="18" charset="0"/>
                <a:cs typeface="Tahoma"/>
              </a:rPr>
              <a:t> </a:t>
            </a:r>
            <a:r>
              <a:rPr lang="ru-RU" sz="1600" spc="-60" dirty="0">
                <a:latin typeface="Bookman Old Style" pitchFamily="18" charset="0"/>
                <a:cs typeface="Tahoma"/>
              </a:rPr>
              <a:t>нужно</a:t>
            </a:r>
            <a:r>
              <a:rPr lang="ru-RU" sz="1600" spc="-190" dirty="0">
                <a:latin typeface="Bookman Old Style" pitchFamily="18" charset="0"/>
                <a:cs typeface="Tahoma"/>
              </a:rPr>
              <a:t> </a:t>
            </a:r>
            <a:r>
              <a:rPr lang="ru-RU" sz="1600" spc="-130" dirty="0">
                <a:latin typeface="Bookman Old Style" pitchFamily="18" charset="0"/>
                <a:cs typeface="Tahoma"/>
              </a:rPr>
              <a:t>пересказать</a:t>
            </a:r>
            <a:r>
              <a:rPr lang="ru-RU" sz="1600" spc="-235" dirty="0">
                <a:latin typeface="Bookman Old Style" pitchFamily="18" charset="0"/>
                <a:cs typeface="Tahoma"/>
              </a:rPr>
              <a:t> </a:t>
            </a:r>
            <a:r>
              <a:rPr lang="ru-RU" sz="1600" spc="-30" dirty="0">
                <a:latin typeface="Bookman Old Style" pitchFamily="18" charset="0"/>
                <a:cs typeface="Tahoma"/>
              </a:rPr>
              <a:t>текст </a:t>
            </a:r>
            <a:r>
              <a:rPr lang="ru-RU" sz="1600" spc="-110" dirty="0">
                <a:latin typeface="Bookman Old Style" pitchFamily="18" charset="0"/>
                <a:cs typeface="Tahoma"/>
              </a:rPr>
              <a:t>задания</a:t>
            </a:r>
            <a:r>
              <a:rPr lang="ru-RU" sz="1600" spc="-275" dirty="0">
                <a:latin typeface="Bookman Old Style" pitchFamily="18" charset="0"/>
                <a:cs typeface="Tahoma"/>
              </a:rPr>
              <a:t> </a:t>
            </a:r>
            <a:r>
              <a:rPr lang="ru-RU" sz="1600" spc="-150" dirty="0">
                <a:latin typeface="Bookman Old Style" pitchFamily="18" charset="0"/>
                <a:cs typeface="Tahoma"/>
              </a:rPr>
              <a:t>1</a:t>
            </a:r>
            <a:r>
              <a:rPr lang="ru-RU" sz="1600" spc="-285" dirty="0">
                <a:latin typeface="Bookman Old Style" pitchFamily="18" charset="0"/>
                <a:cs typeface="Tahoma"/>
              </a:rPr>
              <a:t> </a:t>
            </a:r>
            <a:r>
              <a:rPr lang="ru-RU" sz="1600" spc="-80" dirty="0">
                <a:latin typeface="Bookman Old Style" pitchFamily="18" charset="0"/>
                <a:cs typeface="Tahoma"/>
              </a:rPr>
              <a:t>и</a:t>
            </a:r>
            <a:r>
              <a:rPr lang="ru-RU" sz="1600" spc="-229" dirty="0">
                <a:latin typeface="Bookman Old Style" pitchFamily="18" charset="0"/>
                <a:cs typeface="Tahoma"/>
              </a:rPr>
              <a:t> </a:t>
            </a:r>
            <a:r>
              <a:rPr lang="ru-RU" sz="1600" spc="-10" dirty="0">
                <a:latin typeface="Bookman Old Style" pitchFamily="18" charset="0"/>
                <a:cs typeface="Tahoma"/>
              </a:rPr>
              <a:t>встроить </a:t>
            </a:r>
            <a:r>
              <a:rPr lang="ru-RU" sz="1600" spc="-90" dirty="0">
                <a:latin typeface="Bookman Old Style" pitchFamily="18" charset="0"/>
                <a:cs typeface="Tahoma"/>
              </a:rPr>
              <a:t>дополнительный</a:t>
            </a:r>
            <a:r>
              <a:rPr lang="ru-RU" sz="1600" spc="-170" dirty="0">
                <a:latin typeface="Bookman Old Style" pitchFamily="18" charset="0"/>
                <a:cs typeface="Tahoma"/>
              </a:rPr>
              <a:t> </a:t>
            </a:r>
            <a:r>
              <a:rPr lang="ru-RU" sz="1600" spc="-10" dirty="0">
                <a:latin typeface="Bookman Old Style" pitchFamily="18" charset="0"/>
                <a:cs typeface="Tahoma"/>
              </a:rPr>
              <a:t>материал.</a:t>
            </a:r>
            <a:endParaRPr lang="ru-RU" sz="1600" dirty="0">
              <a:latin typeface="Bookman Old Style" pitchFamily="18" charset="0"/>
              <a:cs typeface="Tahoma"/>
            </a:endParaRPr>
          </a:p>
          <a:p>
            <a:pPr marL="12700" marR="5080">
              <a:spcBef>
                <a:spcPts val="135"/>
              </a:spcBef>
            </a:pPr>
            <a:r>
              <a:rPr lang="ru-RU" sz="1600" dirty="0">
                <a:latin typeface="Bookman Old Style" pitchFamily="18" charset="0"/>
                <a:cs typeface="Tahoma"/>
              </a:rPr>
              <a:t>На</a:t>
            </a:r>
            <a:r>
              <a:rPr lang="ru-RU" sz="1600" spc="-225" dirty="0">
                <a:latin typeface="Bookman Old Style" pitchFamily="18" charset="0"/>
                <a:cs typeface="Tahoma"/>
              </a:rPr>
              <a:t> </a:t>
            </a:r>
            <a:r>
              <a:rPr lang="ru-RU" sz="1600" spc="-45" dirty="0">
                <a:latin typeface="Bookman Old Style" pitchFamily="18" charset="0"/>
                <a:cs typeface="Tahoma"/>
              </a:rPr>
              <a:t>подготовку</a:t>
            </a:r>
            <a:r>
              <a:rPr lang="ru-RU" sz="1600" spc="-240" dirty="0">
                <a:latin typeface="Bookman Old Style" pitchFamily="18" charset="0"/>
                <a:cs typeface="Tahoma"/>
              </a:rPr>
              <a:t> </a:t>
            </a:r>
            <a:r>
              <a:rPr lang="ru-RU" sz="1600" spc="210" dirty="0">
                <a:latin typeface="Bookman Old Style" pitchFamily="18" charset="0"/>
                <a:cs typeface="Tahoma"/>
              </a:rPr>
              <a:t>–</a:t>
            </a:r>
            <a:r>
              <a:rPr lang="ru-RU" sz="1600" spc="-245" dirty="0">
                <a:latin typeface="Bookman Old Style" pitchFamily="18" charset="0"/>
                <a:cs typeface="Tahoma"/>
              </a:rPr>
              <a:t> </a:t>
            </a:r>
            <a:r>
              <a:rPr lang="ru-RU" sz="1600" spc="-40" dirty="0">
                <a:latin typeface="Bookman Old Style" pitchFamily="18" charset="0"/>
                <a:cs typeface="Tahoma"/>
              </a:rPr>
              <a:t>максимум</a:t>
            </a:r>
            <a:r>
              <a:rPr lang="ru-RU" sz="1600" spc="-240" dirty="0">
                <a:latin typeface="Bookman Old Style" pitchFamily="18" charset="0"/>
                <a:cs typeface="Tahoma"/>
              </a:rPr>
              <a:t> </a:t>
            </a:r>
            <a:r>
              <a:rPr lang="ru-RU" sz="1600" b="1" spc="-150" dirty="0">
                <a:latin typeface="Bookman Old Style" pitchFamily="18" charset="0"/>
                <a:cs typeface="Tahoma"/>
              </a:rPr>
              <a:t>2</a:t>
            </a:r>
            <a:r>
              <a:rPr lang="ru-RU" sz="1600" b="1" spc="-270" dirty="0">
                <a:latin typeface="Bookman Old Style" pitchFamily="18" charset="0"/>
                <a:cs typeface="Tahoma"/>
              </a:rPr>
              <a:t> </a:t>
            </a:r>
            <a:r>
              <a:rPr lang="ru-RU" sz="1600" b="1" spc="-20" dirty="0">
                <a:latin typeface="Bookman Old Style" pitchFamily="18" charset="0"/>
                <a:cs typeface="Tahoma"/>
              </a:rPr>
              <a:t>минуты.</a:t>
            </a:r>
            <a:r>
              <a:rPr lang="ru-RU" sz="1600" spc="-20" dirty="0">
                <a:latin typeface="Bookman Old Style" pitchFamily="18" charset="0"/>
                <a:cs typeface="Tahoma"/>
              </a:rPr>
              <a:t> </a:t>
            </a:r>
          </a:p>
          <a:p>
            <a:pPr marL="12700" marR="5080">
              <a:spcBef>
                <a:spcPts val="135"/>
              </a:spcBef>
            </a:pPr>
            <a:r>
              <a:rPr lang="ru-RU" sz="1600" spc="-80" dirty="0">
                <a:latin typeface="Bookman Old Style" pitchFamily="18" charset="0"/>
                <a:cs typeface="Tahoma"/>
              </a:rPr>
              <a:t>Время</a:t>
            </a:r>
            <a:r>
              <a:rPr lang="ru-RU" sz="1600" spc="-280" dirty="0">
                <a:latin typeface="Bookman Old Style" pitchFamily="18" charset="0"/>
                <a:cs typeface="Tahoma"/>
              </a:rPr>
              <a:t> </a:t>
            </a:r>
            <a:r>
              <a:rPr lang="ru-RU" sz="1600" spc="-125" dirty="0">
                <a:latin typeface="Bookman Old Style" pitchFamily="18" charset="0"/>
                <a:cs typeface="Tahoma"/>
              </a:rPr>
              <a:t>на</a:t>
            </a:r>
            <a:r>
              <a:rPr lang="ru-RU" sz="1600" spc="-245" dirty="0">
                <a:latin typeface="Bookman Old Style" pitchFamily="18" charset="0"/>
                <a:cs typeface="Tahoma"/>
              </a:rPr>
              <a:t> </a:t>
            </a:r>
            <a:r>
              <a:rPr lang="ru-RU" sz="1600" spc="-80" dirty="0">
                <a:latin typeface="Bookman Old Style" pitchFamily="18" charset="0"/>
                <a:cs typeface="Tahoma"/>
              </a:rPr>
              <a:t>ответ</a:t>
            </a:r>
            <a:r>
              <a:rPr lang="ru-RU" sz="1600" spc="-290" dirty="0">
                <a:latin typeface="Bookman Old Style" pitchFamily="18" charset="0"/>
                <a:cs typeface="Tahoma"/>
              </a:rPr>
              <a:t> </a:t>
            </a:r>
            <a:r>
              <a:rPr lang="ru-RU" sz="1600" b="1" spc="210" dirty="0">
                <a:latin typeface="Bookman Old Style" pitchFamily="18" charset="0"/>
                <a:cs typeface="Tahoma"/>
              </a:rPr>
              <a:t>–</a:t>
            </a:r>
            <a:r>
              <a:rPr lang="ru-RU" sz="1600" b="1" spc="-265" dirty="0">
                <a:latin typeface="Bookman Old Style" pitchFamily="18" charset="0"/>
                <a:cs typeface="Tahoma"/>
              </a:rPr>
              <a:t> </a:t>
            </a:r>
            <a:r>
              <a:rPr lang="ru-RU" sz="1600" b="1" spc="-150" dirty="0">
                <a:latin typeface="Bookman Old Style" pitchFamily="18" charset="0"/>
                <a:cs typeface="Tahoma"/>
              </a:rPr>
              <a:t>3</a:t>
            </a:r>
            <a:r>
              <a:rPr lang="ru-RU" sz="1600" b="1" spc="-290" dirty="0">
                <a:latin typeface="Bookman Old Style" pitchFamily="18" charset="0"/>
                <a:cs typeface="Tahoma"/>
              </a:rPr>
              <a:t> </a:t>
            </a:r>
            <a:r>
              <a:rPr lang="ru-RU" sz="1600" b="1" spc="-10" dirty="0">
                <a:latin typeface="Bookman Old Style" pitchFamily="18" charset="0"/>
                <a:cs typeface="Tahoma"/>
              </a:rPr>
              <a:t>минуты</a:t>
            </a:r>
            <a:endParaRPr lang="ru-RU" sz="1600" b="1" dirty="0">
              <a:latin typeface="Bookman Old Style" pitchFamily="18" charset="0"/>
              <a:cs typeface="Tahoma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696200" y="3907705"/>
            <a:ext cx="1017905" cy="16132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400" b="1" spc="-50" dirty="0">
                <a:solidFill>
                  <a:srgbClr val="E10000"/>
                </a:solidFill>
                <a:latin typeface="Roboto Cn"/>
                <a:cs typeface="Roboto Cn"/>
              </a:rPr>
              <a:t>4</a:t>
            </a:r>
            <a:endParaRPr sz="10400" dirty="0">
              <a:latin typeface="Roboto Cn"/>
              <a:cs typeface="Roboto C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7045931" y="5334000"/>
            <a:ext cx="2062536" cy="1257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0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балла</a:t>
            </a:r>
            <a:r>
              <a:rPr sz="2000" spc="-245" dirty="0">
                <a:solidFill>
                  <a:srgbClr val="E10000"/>
                </a:solidFill>
                <a:latin typeface="Bookman Old Style" pitchFamily="18" charset="0"/>
                <a:cs typeface="Tahoma"/>
              </a:rPr>
              <a:t> </a:t>
            </a:r>
            <a:r>
              <a:rPr sz="2000" spc="-25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максимум</a:t>
            </a:r>
            <a:endParaRPr lang="ru-RU" sz="2000" spc="-25" dirty="0">
              <a:solidFill>
                <a:srgbClr val="E10000"/>
              </a:solidFill>
              <a:latin typeface="Bookman Old Style" pitchFamily="18" charset="0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spc="-25" dirty="0">
                <a:latin typeface="Bookman Old Style" pitchFamily="18" charset="0"/>
                <a:cs typeface="Tahoma"/>
              </a:rPr>
              <a:t>можно получить за задание 2</a:t>
            </a:r>
            <a:endParaRPr sz="2000" dirty="0">
              <a:latin typeface="Bookman Old Style" pitchFamily="18" charset="0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3412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>
            <a:spLocks/>
          </p:cNvSpPr>
          <p:nvPr/>
        </p:nvSpPr>
        <p:spPr>
          <a:xfrm>
            <a:off x="1371600" y="228600"/>
            <a:ext cx="7772400" cy="792525"/>
          </a:xfrm>
          <a:prstGeom prst="rect">
            <a:avLst/>
          </a:prstGeom>
        </p:spPr>
        <p:txBody>
          <a:bodyPr vert="horz" wrap="square" lIns="0" tIns="48260" rIns="0" bIns="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lang="ru-RU" sz="2800" spc="-95" dirty="0">
                <a:solidFill>
                  <a:srgbClr val="FF0000"/>
                </a:solidFill>
                <a:latin typeface="Bookman Old Style" pitchFamily="18" charset="0"/>
              </a:rPr>
              <a:t>Задание</a:t>
            </a:r>
            <a:r>
              <a:rPr lang="ru-RU" sz="2800" spc="-215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2800" spc="-50" dirty="0">
                <a:solidFill>
                  <a:srgbClr val="FF0000"/>
                </a:solidFill>
                <a:latin typeface="Bookman Old Style" pitchFamily="18" charset="0"/>
              </a:rPr>
              <a:t>3</a:t>
            </a:r>
            <a:r>
              <a:rPr lang="ru-RU" sz="2800" spc="-50" dirty="0">
                <a:latin typeface="Bookman Old Style" pitchFamily="18" charset="0"/>
              </a:rPr>
              <a:t> -- </a:t>
            </a:r>
            <a:r>
              <a:rPr lang="ru-RU" sz="2400" b="1" spc="-50" dirty="0">
                <a:latin typeface="Bookman Old Style" pitchFamily="18" charset="0"/>
              </a:rPr>
              <a:t>Монологическое высказывание</a:t>
            </a:r>
            <a:br>
              <a:rPr lang="ru-RU" sz="2800" b="1" spc="-50" dirty="0">
                <a:latin typeface="Bookman Old Style" pitchFamily="18" charset="0"/>
              </a:rPr>
            </a:br>
            <a:r>
              <a:rPr lang="ru-RU" sz="2800" spc="-85" dirty="0">
                <a:latin typeface="Bookman Old Style" pitchFamily="18" charset="0"/>
              </a:rPr>
              <a:t>оценивают</a:t>
            </a:r>
            <a:r>
              <a:rPr lang="ru-RU" sz="2800" spc="-245" dirty="0">
                <a:latin typeface="Bookman Old Style" pitchFamily="18" charset="0"/>
              </a:rPr>
              <a:t> </a:t>
            </a:r>
            <a:r>
              <a:rPr lang="ru-RU" sz="2800" spc="-60" dirty="0">
                <a:latin typeface="Bookman Old Style" pitchFamily="18" charset="0"/>
              </a:rPr>
              <a:t>по </a:t>
            </a:r>
            <a:r>
              <a:rPr lang="ru-RU" sz="2800" spc="-150" dirty="0">
                <a:latin typeface="Bookman Old Style" pitchFamily="18" charset="0"/>
              </a:rPr>
              <a:t>2</a:t>
            </a:r>
            <a:r>
              <a:rPr lang="ru-RU" sz="2800" spc="-305" dirty="0">
                <a:latin typeface="Bookman Old Style" pitchFamily="18" charset="0"/>
              </a:rPr>
              <a:t> </a:t>
            </a:r>
            <a:r>
              <a:rPr lang="ru-RU" sz="2800" spc="-10" dirty="0">
                <a:latin typeface="Bookman Old Style" pitchFamily="18" charset="0"/>
              </a:rPr>
              <a:t>группам критериев</a:t>
            </a:r>
          </a:p>
        </p:txBody>
      </p:sp>
      <p:pic>
        <p:nvPicPr>
          <p:cNvPr id="3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1295400"/>
            <a:ext cx="6477000" cy="525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bject 5"/>
          <p:cNvSpPr txBox="1"/>
          <p:nvPr/>
        </p:nvSpPr>
        <p:spPr>
          <a:xfrm>
            <a:off x="7198331" y="5486400"/>
            <a:ext cx="2062536" cy="1257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0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балла</a:t>
            </a:r>
            <a:r>
              <a:rPr sz="2000" spc="-245" dirty="0">
                <a:solidFill>
                  <a:srgbClr val="E10000"/>
                </a:solidFill>
                <a:latin typeface="Bookman Old Style" pitchFamily="18" charset="0"/>
                <a:cs typeface="Tahoma"/>
              </a:rPr>
              <a:t> </a:t>
            </a:r>
            <a:r>
              <a:rPr sz="2000" spc="-25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максимум</a:t>
            </a:r>
            <a:endParaRPr lang="ru-RU" sz="2000" spc="-25" dirty="0">
              <a:solidFill>
                <a:srgbClr val="E10000"/>
              </a:solidFill>
              <a:latin typeface="Bookman Old Style" pitchFamily="18" charset="0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spc="-25" dirty="0">
                <a:latin typeface="Bookman Old Style" pitchFamily="18" charset="0"/>
                <a:cs typeface="Tahoma"/>
              </a:rPr>
              <a:t>можно получить за задание 3</a:t>
            </a:r>
            <a:endParaRPr sz="2000" dirty="0">
              <a:latin typeface="Bookman Old Style" pitchFamily="18" charset="0"/>
              <a:cs typeface="Tahoma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7620000" y="4038600"/>
            <a:ext cx="784860" cy="16132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400" b="1" spc="-565" dirty="0">
                <a:solidFill>
                  <a:srgbClr val="E10000"/>
                </a:solidFill>
                <a:latin typeface="Roboto Cn"/>
                <a:cs typeface="Roboto Cn"/>
              </a:rPr>
              <a:t>З</a:t>
            </a:r>
            <a:endParaRPr sz="10400" dirty="0">
              <a:latin typeface="Roboto Cn"/>
              <a:cs typeface="Roboto C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69430" y="1022746"/>
            <a:ext cx="2286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Bookman Old Style" pitchFamily="18" charset="0"/>
              </a:rPr>
              <a:t>Три темы для монолога на выбор:</a:t>
            </a:r>
          </a:p>
          <a:p>
            <a:r>
              <a:rPr lang="ru-RU" sz="1400" dirty="0">
                <a:latin typeface="Bookman Old Style" pitchFamily="18" charset="0"/>
              </a:rPr>
              <a:t>--описание фотографии;</a:t>
            </a:r>
          </a:p>
          <a:p>
            <a:r>
              <a:rPr lang="ru-RU" sz="1400" dirty="0">
                <a:latin typeface="Bookman Old Style" pitchFamily="18" charset="0"/>
              </a:rPr>
              <a:t>--на основе жизненного опыта;</a:t>
            </a:r>
          </a:p>
          <a:p>
            <a:r>
              <a:rPr lang="ru-RU" sz="1400" dirty="0">
                <a:latin typeface="Bookman Old Style" pitchFamily="18" charset="0"/>
              </a:rPr>
              <a:t>--по определенной</a:t>
            </a:r>
          </a:p>
          <a:p>
            <a:r>
              <a:rPr lang="ru-RU" sz="1400" dirty="0">
                <a:latin typeface="Bookman Old Style" pitchFamily="18" charset="0"/>
              </a:rPr>
              <a:t>проблеме.</a:t>
            </a:r>
          </a:p>
          <a:p>
            <a:r>
              <a:rPr lang="ru-RU" sz="1400" b="1" dirty="0">
                <a:latin typeface="Bookman Old Style" pitchFamily="18" charset="0"/>
              </a:rPr>
              <a:t>1 минута </a:t>
            </a:r>
            <a:r>
              <a:rPr lang="ru-RU" sz="1400" dirty="0">
                <a:latin typeface="Bookman Old Style" pitchFamily="18" charset="0"/>
              </a:rPr>
              <a:t>на подготовку и </a:t>
            </a:r>
            <a:r>
              <a:rPr lang="ru-RU" sz="1400" b="1" dirty="0">
                <a:latin typeface="Bookman Old Style" pitchFamily="18" charset="0"/>
              </a:rPr>
              <a:t>3минуты</a:t>
            </a:r>
            <a:r>
              <a:rPr lang="ru-RU" sz="1400" dirty="0">
                <a:latin typeface="Bookman Old Style" pitchFamily="18" charset="0"/>
              </a:rPr>
              <a:t> на монолог.</a:t>
            </a:r>
          </a:p>
          <a:p>
            <a:r>
              <a:rPr lang="ru-RU" sz="1400" dirty="0">
                <a:latin typeface="Bookman Old Style" pitchFamily="18" charset="0"/>
              </a:rPr>
              <a:t>Для каждого типа монолога есть карточка-подсказка</a:t>
            </a:r>
          </a:p>
        </p:txBody>
      </p:sp>
    </p:spTree>
    <p:extLst>
      <p:ext uri="{BB962C8B-B14F-4D97-AF65-F5344CB8AC3E}">
        <p14:creationId xmlns:p14="http://schemas.microsoft.com/office/powerpoint/2010/main" val="227206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>
            <a:spLocks/>
          </p:cNvSpPr>
          <p:nvPr/>
        </p:nvSpPr>
        <p:spPr>
          <a:xfrm>
            <a:off x="1524000" y="381000"/>
            <a:ext cx="7772400" cy="792525"/>
          </a:xfrm>
          <a:prstGeom prst="rect">
            <a:avLst/>
          </a:prstGeom>
        </p:spPr>
        <p:txBody>
          <a:bodyPr vert="horz" wrap="square" lIns="0" tIns="48260" rIns="0" bIns="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lang="ru-RU" sz="2800" spc="-95" dirty="0">
                <a:solidFill>
                  <a:srgbClr val="FF0000"/>
                </a:solidFill>
                <a:latin typeface="Bookman Old Style" pitchFamily="18" charset="0"/>
              </a:rPr>
              <a:t>Задание</a:t>
            </a:r>
            <a:r>
              <a:rPr lang="ru-RU" sz="2800" spc="-215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2800" spc="-50" dirty="0">
                <a:solidFill>
                  <a:srgbClr val="FF0000"/>
                </a:solidFill>
                <a:latin typeface="Bookman Old Style" pitchFamily="18" charset="0"/>
              </a:rPr>
              <a:t>4</a:t>
            </a:r>
            <a:r>
              <a:rPr lang="ru-RU" sz="2800" spc="-50" dirty="0">
                <a:latin typeface="Bookman Old Style" pitchFamily="18" charset="0"/>
              </a:rPr>
              <a:t> – </a:t>
            </a:r>
            <a:r>
              <a:rPr lang="ru-RU" sz="2800" b="1" spc="-50" dirty="0">
                <a:latin typeface="Bookman Old Style" pitchFamily="18" charset="0"/>
              </a:rPr>
              <a:t>Диалог с собеседником</a:t>
            </a:r>
            <a:br>
              <a:rPr lang="ru-RU" sz="2800" b="1" spc="-50" dirty="0">
                <a:latin typeface="Bookman Old Style" pitchFamily="18" charset="0"/>
              </a:rPr>
            </a:br>
            <a:r>
              <a:rPr lang="ru-RU" sz="2800" spc="-85" dirty="0">
                <a:latin typeface="Bookman Old Style" pitchFamily="18" charset="0"/>
              </a:rPr>
              <a:t>оценивают</a:t>
            </a:r>
            <a:r>
              <a:rPr lang="ru-RU" sz="2800" spc="-245" dirty="0">
                <a:latin typeface="Bookman Old Style" pitchFamily="18" charset="0"/>
              </a:rPr>
              <a:t> </a:t>
            </a:r>
            <a:r>
              <a:rPr lang="ru-RU" sz="2800" spc="-60" dirty="0">
                <a:latin typeface="Bookman Old Style" pitchFamily="18" charset="0"/>
              </a:rPr>
              <a:t>по </a:t>
            </a:r>
            <a:r>
              <a:rPr lang="ru-RU" sz="2800" spc="-150" dirty="0">
                <a:latin typeface="Bookman Old Style" pitchFamily="18" charset="0"/>
              </a:rPr>
              <a:t>1</a:t>
            </a:r>
            <a:r>
              <a:rPr lang="ru-RU" sz="2800" spc="-10" dirty="0">
                <a:latin typeface="Bookman Old Style" pitchFamily="18" charset="0"/>
              </a:rPr>
              <a:t> критерию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48400" y="1219200"/>
            <a:ext cx="2895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Bookman Old Style" pitchFamily="18" charset="0"/>
              </a:rPr>
              <a:t>Собеседник-экзаменатор задаст вопросы по карточке-теме, которую выбрал ученик.</a:t>
            </a:r>
          </a:p>
          <a:p>
            <a:r>
              <a:rPr lang="ru-RU" sz="1600" b="1" dirty="0">
                <a:latin typeface="Bookman Old Style" pitchFamily="18" charset="0"/>
              </a:rPr>
              <a:t>Вопросы собеседника </a:t>
            </a:r>
            <a:r>
              <a:rPr lang="ru-RU" sz="1600" dirty="0">
                <a:latin typeface="Bookman Old Style" pitchFamily="18" charset="0"/>
              </a:rPr>
              <a:t>прописаны в экзаменационном материале.</a:t>
            </a:r>
          </a:p>
          <a:p>
            <a:r>
              <a:rPr lang="ru-RU" sz="1600" dirty="0">
                <a:latin typeface="Bookman Old Style" pitchFamily="18" charset="0"/>
              </a:rPr>
              <a:t>Длительность: </a:t>
            </a:r>
            <a:r>
              <a:rPr lang="ru-RU" sz="1600" b="1" dirty="0">
                <a:latin typeface="Bookman Old Style" pitchFamily="18" charset="0"/>
              </a:rPr>
              <a:t>3 минуты.</a:t>
            </a:r>
          </a:p>
          <a:p>
            <a:r>
              <a:rPr lang="ru-RU" sz="1600" dirty="0">
                <a:latin typeface="Bookman Old Style" pitchFamily="18" charset="0"/>
              </a:rPr>
              <a:t>Не предусматривает подготовку</a:t>
            </a:r>
          </a:p>
        </p:txBody>
      </p:sp>
      <p:pic>
        <p:nvPicPr>
          <p:cNvPr id="4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1295400"/>
            <a:ext cx="5791199" cy="4963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bject 5"/>
          <p:cNvSpPr txBox="1"/>
          <p:nvPr/>
        </p:nvSpPr>
        <p:spPr>
          <a:xfrm>
            <a:off x="6934200" y="5486400"/>
            <a:ext cx="2062536" cy="1257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0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балла</a:t>
            </a:r>
            <a:r>
              <a:rPr sz="2000" spc="-245" dirty="0">
                <a:solidFill>
                  <a:srgbClr val="E10000"/>
                </a:solidFill>
                <a:latin typeface="Bookman Old Style" pitchFamily="18" charset="0"/>
                <a:cs typeface="Tahoma"/>
              </a:rPr>
              <a:t> </a:t>
            </a:r>
            <a:r>
              <a:rPr sz="2000" spc="-25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максимум</a:t>
            </a:r>
            <a:endParaRPr lang="ru-RU" sz="2000" spc="-25" dirty="0">
              <a:solidFill>
                <a:srgbClr val="E10000"/>
              </a:solidFill>
              <a:latin typeface="Bookman Old Style" pitchFamily="18" charset="0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spc="-25" dirty="0">
                <a:latin typeface="Bookman Old Style" pitchFamily="18" charset="0"/>
                <a:cs typeface="Tahoma"/>
              </a:rPr>
              <a:t>можно получить за задание 4</a:t>
            </a:r>
            <a:endParaRPr sz="2000" dirty="0">
              <a:latin typeface="Bookman Old Style" pitchFamily="18" charset="0"/>
              <a:cs typeface="Tahoma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7315200" y="3886200"/>
            <a:ext cx="1017905" cy="19364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0" b="1" spc="-50" dirty="0">
                <a:solidFill>
                  <a:srgbClr val="E10000"/>
                </a:solidFill>
                <a:latin typeface="Roboto Cn"/>
                <a:cs typeface="Roboto Cn"/>
              </a:rPr>
              <a:t>3</a:t>
            </a:r>
            <a:endParaRPr sz="12500" dirty="0">
              <a:latin typeface="Roboto Cn"/>
              <a:cs typeface="Roboto Cn"/>
            </a:endParaRPr>
          </a:p>
        </p:txBody>
      </p:sp>
    </p:spTree>
    <p:extLst>
      <p:ext uri="{BB962C8B-B14F-4D97-AF65-F5344CB8AC3E}">
        <p14:creationId xmlns:p14="http://schemas.microsoft.com/office/powerpoint/2010/main" val="95608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>
            <a:spLocks/>
          </p:cNvSpPr>
          <p:nvPr/>
        </p:nvSpPr>
        <p:spPr>
          <a:xfrm>
            <a:off x="1371600" y="228600"/>
            <a:ext cx="7467600" cy="1215717"/>
          </a:xfrm>
          <a:prstGeom prst="rect">
            <a:avLst/>
          </a:prstGeom>
        </p:spPr>
        <p:txBody>
          <a:bodyPr vert="horz" wrap="square" lIns="0" tIns="48260" rIns="0" bIns="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lang="ru-RU" sz="2800" spc="-95" dirty="0">
                <a:solidFill>
                  <a:srgbClr val="FF0000"/>
                </a:solidFill>
                <a:latin typeface="Bookman Old Style" pitchFamily="18" charset="0"/>
              </a:rPr>
              <a:t>Доп. оценка</a:t>
            </a:r>
            <a:r>
              <a:rPr lang="ru-RU" sz="2800" spc="-50" dirty="0">
                <a:latin typeface="Bookman Old Style" pitchFamily="18" charset="0"/>
              </a:rPr>
              <a:t> – </a:t>
            </a:r>
            <a:r>
              <a:rPr lang="ru-RU" sz="2800" b="1" spc="-50" dirty="0">
                <a:latin typeface="Bookman Old Style" pitchFamily="18" charset="0"/>
              </a:rPr>
              <a:t>за грамотность речи</a:t>
            </a:r>
            <a:endParaRPr lang="ru-RU" sz="2800" spc="-50" dirty="0">
              <a:latin typeface="Bookman Old Style" pitchFamily="18" charset="0"/>
            </a:endParaRPr>
          </a:p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lang="ru-RU" sz="2800" spc="-50" dirty="0">
                <a:latin typeface="Bookman Old Style" pitchFamily="18" charset="0"/>
              </a:rPr>
              <a:t>оценивается по 4 группам критериев</a:t>
            </a:r>
            <a:br>
              <a:rPr lang="ru-RU" sz="2800" b="1" spc="-50" dirty="0">
                <a:latin typeface="Bookman Old Style" pitchFamily="18" charset="0"/>
              </a:rPr>
            </a:br>
            <a:endParaRPr lang="ru-RU" sz="2800" spc="-10" dirty="0"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91200" y="1219200"/>
            <a:ext cx="3200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Bookman Old Style" pitchFamily="18" charset="0"/>
              </a:rPr>
              <a:t>Грамотность речи оценивается в целом по заданиям 1–4.</a:t>
            </a:r>
          </a:p>
          <a:p>
            <a:r>
              <a:rPr lang="ru-RU" dirty="0">
                <a:latin typeface="Bookman Old Style" pitchFamily="18" charset="0"/>
              </a:rPr>
              <a:t>Если участник итогового собеседования не приступал к выполнению двух или более заданий, то по всем критериям оценивания грамотности речи ставится </a:t>
            </a:r>
          </a:p>
          <a:p>
            <a:r>
              <a:rPr lang="ru-RU" dirty="0">
                <a:latin typeface="Bookman Old Style" pitchFamily="18" charset="0"/>
              </a:rPr>
              <a:t>0 баллов</a:t>
            </a:r>
          </a:p>
          <a:p>
            <a:endParaRPr lang="ru-RU" dirty="0">
              <a:latin typeface="Bookman Old Style" pitchFamily="18" charset="0"/>
            </a:endParaRPr>
          </a:p>
        </p:txBody>
      </p:sp>
      <p:pic>
        <p:nvPicPr>
          <p:cNvPr id="4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1371601"/>
            <a:ext cx="5073177" cy="2514600"/>
          </a:xfrm>
          <a:prstGeom prst="rect">
            <a:avLst/>
          </a:prstGeom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1" y="3905229"/>
            <a:ext cx="5073176" cy="2843941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6629400" y="5803242"/>
            <a:ext cx="2506494" cy="9496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0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балл</a:t>
            </a:r>
            <a:r>
              <a:rPr lang="ru-RU" sz="2000" spc="-150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ов</a:t>
            </a:r>
            <a:r>
              <a:rPr sz="2000" spc="-245" dirty="0">
                <a:solidFill>
                  <a:srgbClr val="E10000"/>
                </a:solidFill>
                <a:latin typeface="Bookman Old Style" pitchFamily="18" charset="0"/>
                <a:cs typeface="Tahoma"/>
              </a:rPr>
              <a:t> </a:t>
            </a:r>
            <a:r>
              <a:rPr sz="2000" spc="-25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максимум</a:t>
            </a:r>
            <a:endParaRPr lang="ru-RU" sz="2000" spc="-25" dirty="0">
              <a:solidFill>
                <a:srgbClr val="E10000"/>
              </a:solidFill>
              <a:latin typeface="Bookman Old Style" pitchFamily="18" charset="0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spc="-25" dirty="0">
                <a:latin typeface="Bookman Old Style" pitchFamily="18" charset="0"/>
                <a:cs typeface="Tahoma"/>
              </a:rPr>
              <a:t>можно получить за грамотность речи</a:t>
            </a:r>
            <a:endParaRPr sz="2000" dirty="0">
              <a:latin typeface="Bookman Old Style" pitchFamily="18" charset="0"/>
              <a:cs typeface="Tahoma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7647425" y="4267200"/>
            <a:ext cx="1017905" cy="19364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500" b="1" spc="-50" dirty="0">
                <a:solidFill>
                  <a:srgbClr val="E10000"/>
                </a:solidFill>
                <a:latin typeface="Roboto Cn"/>
                <a:cs typeface="Roboto Cn"/>
              </a:rPr>
              <a:t>7</a:t>
            </a:r>
            <a:endParaRPr sz="12500" dirty="0">
              <a:latin typeface="Roboto Cn"/>
              <a:cs typeface="Roboto Cn"/>
            </a:endParaRPr>
          </a:p>
        </p:txBody>
      </p:sp>
    </p:spTree>
    <p:extLst>
      <p:ext uri="{BB962C8B-B14F-4D97-AF65-F5344CB8AC3E}">
        <p14:creationId xmlns:p14="http://schemas.microsoft.com/office/powerpoint/2010/main" val="100842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0"/>
            <a:ext cx="5562600" cy="4419600"/>
          </a:xfrm>
          <a:prstGeom prst="rect">
            <a:avLst/>
          </a:prstGeom>
        </p:spPr>
      </p:pic>
      <p:sp>
        <p:nvSpPr>
          <p:cNvPr id="3" name="object 5"/>
          <p:cNvSpPr txBox="1"/>
          <p:nvPr/>
        </p:nvSpPr>
        <p:spPr>
          <a:xfrm>
            <a:off x="6553200" y="2514600"/>
            <a:ext cx="2506494" cy="1257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0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балл</a:t>
            </a:r>
            <a:r>
              <a:rPr lang="ru-RU" sz="2000" spc="-150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ов</a:t>
            </a:r>
            <a:r>
              <a:rPr sz="2000" spc="-245" dirty="0">
                <a:solidFill>
                  <a:srgbClr val="E10000"/>
                </a:solidFill>
                <a:latin typeface="Bookman Old Style" pitchFamily="18" charset="0"/>
                <a:cs typeface="Tahoma"/>
              </a:rPr>
              <a:t> </a:t>
            </a:r>
            <a:r>
              <a:rPr sz="2000" spc="-25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максимум</a:t>
            </a:r>
            <a:endParaRPr lang="ru-RU" sz="2000" spc="-25" dirty="0">
              <a:solidFill>
                <a:srgbClr val="E10000"/>
              </a:solidFill>
              <a:latin typeface="Bookman Old Style" pitchFamily="18" charset="0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spc="-25" dirty="0">
                <a:latin typeface="Bookman Old Style" pitchFamily="18" charset="0"/>
                <a:cs typeface="Tahoma"/>
              </a:rPr>
              <a:t>можно получить за </a:t>
            </a:r>
            <a:r>
              <a:rPr lang="ru-RU" sz="2000" b="1" spc="-25" dirty="0">
                <a:latin typeface="Bookman Old Style" pitchFamily="18" charset="0"/>
                <a:cs typeface="Tahoma"/>
              </a:rPr>
              <a:t>ИТОГОВОЕ СОБЕСЕДОВАНИЕ</a:t>
            </a:r>
            <a:endParaRPr sz="2000" b="1" dirty="0">
              <a:latin typeface="Bookman Old Style" pitchFamily="18" charset="0"/>
              <a:cs typeface="Tahoma"/>
            </a:endParaRPr>
          </a:p>
        </p:txBody>
      </p:sp>
      <p:sp>
        <p:nvSpPr>
          <p:cNvPr id="4" name="object 6"/>
          <p:cNvSpPr txBox="1"/>
          <p:nvPr/>
        </p:nvSpPr>
        <p:spPr>
          <a:xfrm>
            <a:off x="4325620" y="4648200"/>
            <a:ext cx="3370580" cy="1341393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spcBef>
                <a:spcPts val="380"/>
              </a:spcBef>
            </a:pPr>
            <a:r>
              <a:rPr sz="2800" spc="-25" dirty="0">
                <a:solidFill>
                  <a:srgbClr val="FF0000"/>
                </a:solidFill>
                <a:latin typeface="Bookman Old Style" pitchFamily="18" charset="0"/>
                <a:cs typeface="Tahoma"/>
              </a:rPr>
              <a:t>Для</a:t>
            </a:r>
            <a:r>
              <a:rPr sz="2800" spc="-275" dirty="0">
                <a:solidFill>
                  <a:srgbClr val="FF0000"/>
                </a:solidFill>
                <a:latin typeface="Bookman Old Style" pitchFamily="18" charset="0"/>
                <a:cs typeface="Tahoma"/>
              </a:rPr>
              <a:t> </a:t>
            </a:r>
            <a:r>
              <a:rPr sz="2800" b="1" spc="-75" dirty="0">
                <a:solidFill>
                  <a:srgbClr val="FF0000"/>
                </a:solidFill>
                <a:latin typeface="Bookman Old Style" pitchFamily="18" charset="0"/>
                <a:cs typeface="Tahoma"/>
              </a:rPr>
              <a:t>«</a:t>
            </a:r>
            <a:r>
              <a:rPr sz="2800" b="1" spc="-75" dirty="0" err="1">
                <a:solidFill>
                  <a:srgbClr val="FF0000"/>
                </a:solidFill>
                <a:latin typeface="Bookman Old Style" pitchFamily="18" charset="0"/>
                <a:cs typeface="Tahoma"/>
              </a:rPr>
              <a:t>зач</a:t>
            </a:r>
            <a:r>
              <a:rPr lang="ru-RU" sz="2800" b="1" spc="-75" dirty="0">
                <a:solidFill>
                  <a:srgbClr val="FF0000"/>
                </a:solidFill>
                <a:latin typeface="Bookman Old Style" pitchFamily="18" charset="0"/>
                <a:cs typeface="Tahoma"/>
              </a:rPr>
              <a:t>ё</a:t>
            </a:r>
            <a:r>
              <a:rPr sz="2800" b="1" spc="-75" dirty="0" err="1">
                <a:solidFill>
                  <a:srgbClr val="FF0000"/>
                </a:solidFill>
                <a:latin typeface="Bookman Old Style" pitchFamily="18" charset="0"/>
                <a:cs typeface="Tahoma"/>
              </a:rPr>
              <a:t>та</a:t>
            </a:r>
            <a:r>
              <a:rPr sz="2800" b="1" spc="-75" dirty="0">
                <a:solidFill>
                  <a:srgbClr val="FF0000"/>
                </a:solidFill>
                <a:latin typeface="Bookman Old Style" pitchFamily="18" charset="0"/>
                <a:cs typeface="Tahoma"/>
              </a:rPr>
              <a:t>» </a:t>
            </a:r>
            <a:r>
              <a:rPr sz="2800" spc="-10" dirty="0">
                <a:latin typeface="Bookman Old Style" pitchFamily="18" charset="0"/>
                <a:cs typeface="Tahoma"/>
              </a:rPr>
              <a:t>достаточно </a:t>
            </a:r>
            <a:r>
              <a:rPr sz="2800" spc="-95" dirty="0">
                <a:latin typeface="Bookman Old Style" pitchFamily="18" charset="0"/>
                <a:cs typeface="Tahoma"/>
              </a:rPr>
              <a:t>набрать</a:t>
            </a:r>
            <a:r>
              <a:rPr sz="2800" spc="-240" dirty="0">
                <a:latin typeface="Bookman Old Style" pitchFamily="18" charset="0"/>
                <a:cs typeface="Tahoma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Bookman Old Style" pitchFamily="18" charset="0"/>
                <a:cs typeface="Tahoma"/>
              </a:rPr>
              <a:t>10 </a:t>
            </a:r>
            <a:r>
              <a:rPr sz="2800" b="1" spc="-10" dirty="0">
                <a:solidFill>
                  <a:srgbClr val="FF0000"/>
                </a:solidFill>
                <a:latin typeface="Bookman Old Style" pitchFamily="18" charset="0"/>
                <a:cs typeface="Tahoma"/>
              </a:rPr>
              <a:t>баллов</a:t>
            </a:r>
            <a:endParaRPr sz="2800" b="1" dirty="0">
              <a:solidFill>
                <a:srgbClr val="FF0000"/>
              </a:solidFill>
              <a:latin typeface="Bookman Old Style" pitchFamily="18" charset="0"/>
              <a:cs typeface="Tahoma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6637506" y="193676"/>
            <a:ext cx="2895204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0" b="1" spc="-50" dirty="0">
                <a:solidFill>
                  <a:srgbClr val="E10000"/>
                </a:solidFill>
                <a:latin typeface="Roboto Cn"/>
                <a:cs typeface="Roboto Cn"/>
              </a:rPr>
              <a:t>20</a:t>
            </a:r>
            <a:endParaRPr sz="15000" dirty="0">
              <a:latin typeface="Roboto Cn"/>
              <a:cs typeface="Roboto Cn"/>
            </a:endParaRPr>
          </a:p>
        </p:txBody>
      </p:sp>
    </p:spTree>
    <p:extLst>
      <p:ext uri="{BB962C8B-B14F-4D97-AF65-F5344CB8AC3E}">
        <p14:creationId xmlns:p14="http://schemas.microsoft.com/office/powerpoint/2010/main" val="399356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8002952" cy="48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35076" y="5715000"/>
            <a:ext cx="2598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Bookman Old Style" pitchFamily="18" charset="0"/>
              </a:rPr>
              <a:t>2025/2026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00" y="3429000"/>
            <a:ext cx="5412152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ВЫПУСКНИКОВ 9класса</a:t>
            </a:r>
          </a:p>
        </p:txBody>
      </p:sp>
    </p:spTree>
    <p:extLst>
      <p:ext uri="{BB962C8B-B14F-4D97-AF65-F5344CB8AC3E}">
        <p14:creationId xmlns:p14="http://schemas.microsoft.com/office/powerpoint/2010/main" val="129594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3">
            <a:extLst>
              <a:ext uri="{FF2B5EF4-FFF2-40B4-BE49-F238E27FC236}">
                <a16:creationId xmlns:a16="http://schemas.microsoft.com/office/drawing/2014/main" id="{B03BC2B5-F76B-55A4-C812-24D0D91EB0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1600201"/>
            <a:ext cx="8610600" cy="4876800"/>
          </a:xfrm>
        </p:spPr>
        <p:txBody>
          <a:bodyPr>
            <a:normAutofit/>
          </a:bodyPr>
          <a:lstStyle/>
          <a:p>
            <a:pPr marL="273050" indent="-273050" algn="ctr">
              <a:buFontTx/>
              <a:buNone/>
            </a:pPr>
            <a:r>
              <a:rPr lang="ru-RU" altLang="ru-RU" sz="4400" dirty="0">
                <a:latin typeface="Bookman Old Style" pitchFamily="18" charset="0"/>
                <a:cs typeface="Times New Roman" panose="02020603050405020304" pitchFamily="18" charset="0"/>
              </a:rPr>
              <a:t>проводится в формах:</a:t>
            </a: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dirty="0">
                <a:latin typeface="Bookman Old Style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ОГЭ</a:t>
            </a: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b="1" dirty="0">
                <a:latin typeface="Bookman Old Style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ГВЭ</a:t>
            </a:r>
            <a:r>
              <a:rPr lang="ru-RU" altLang="ru-RU" sz="4400" b="1" dirty="0">
                <a:latin typeface="Bookman Old Style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>
                <a:latin typeface="Bookman Old Style" pitchFamily="18" charset="0"/>
                <a:cs typeface="Times New Roman" panose="02020603050405020304" pitchFamily="18" charset="0"/>
              </a:rPr>
              <a:t>(дети с ОВЗ,  дети-инвалиды). </a:t>
            </a:r>
            <a:r>
              <a:rPr lang="ru-RU" altLang="ru-RU" sz="4000" b="1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!</a:t>
            </a:r>
            <a:r>
              <a:rPr lang="ru-RU" altLang="ru-RU" sz="3600" dirty="0">
                <a:latin typeface="Bookman Old Style" pitchFamily="18" charset="0"/>
                <a:cs typeface="Times New Roman" panose="02020603050405020304" pitchFamily="18" charset="0"/>
              </a:rPr>
              <a:t>Срочно связаться со школой для согласования пакета документов и прохождения ПМПК</a:t>
            </a:r>
            <a:endParaRPr lang="ru-RU" altLang="ru-RU" sz="2400" dirty="0">
              <a:latin typeface="Bookman Old Style" pitchFamily="18" charset="0"/>
              <a:cs typeface="Times New Roman" panose="02020603050405020304" pitchFamily="18" charset="0"/>
            </a:endParaRPr>
          </a:p>
          <a:p>
            <a:pPr marL="273050" indent="-273050" algn="ctr">
              <a:buFontTx/>
              <a:buNone/>
            </a:pPr>
            <a:endParaRPr lang="ru-RU" altLang="ru-RU" sz="1400" dirty="0">
              <a:latin typeface="Bookman Old Style" pitchFamily="18" charset="0"/>
              <a:cs typeface="Times New Roman" panose="02020603050405020304" pitchFamily="18" charset="0"/>
            </a:endParaRPr>
          </a:p>
          <a:p>
            <a:pPr marL="273050" indent="-273050">
              <a:buFont typeface="Wingdings 2" pitchFamily="2" charset="2"/>
              <a:buChar char=""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ашивка 1"/>
          <p:cNvSpPr/>
          <p:nvPr/>
        </p:nvSpPr>
        <p:spPr>
          <a:xfrm>
            <a:off x="1066800" y="381000"/>
            <a:ext cx="8077200" cy="10668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Нашивка 2"/>
          <p:cNvSpPr/>
          <p:nvPr/>
        </p:nvSpPr>
        <p:spPr>
          <a:xfrm>
            <a:off x="360947" y="381000"/>
            <a:ext cx="1066800" cy="1066800"/>
          </a:xfrm>
          <a:prstGeom prst="chevron">
            <a:avLst>
              <a:gd name="adj" fmla="val 522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2600" y="418781"/>
            <a:ext cx="5715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 algn="ctr">
              <a:buFontTx/>
              <a:buNone/>
            </a:pPr>
            <a:r>
              <a:rPr lang="ru-RU" altLang="ru-RU" sz="2800" b="1" dirty="0">
                <a:solidFill>
                  <a:schemeClr val="bg1">
                    <a:lumMod val="9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Государственная итоговая аттестация (ГИА-9)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221F0BC-B064-3F64-28D1-1C46BA7C12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5130" y="3200400"/>
            <a:ext cx="6588125" cy="762000"/>
          </a:xfrm>
        </p:spPr>
        <p:txBody>
          <a:bodyPr/>
          <a:lstStyle/>
          <a:p>
            <a:r>
              <a:rPr lang="ru-RU" altLang="ru-RU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сведения об ОГЭ</a:t>
            </a: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3E4179BB-8A73-32E9-93D9-8CBE45CCFB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67299" y="685800"/>
            <a:ext cx="4076701" cy="2743200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– это основная форма государственной итоговой аттестации выпускников школ Российской Федерации.</a:t>
            </a:r>
            <a:endParaRPr lang="ru-RU" alt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6C2F50C-9CE7-FDA8-E370-34D092AEA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962400"/>
            <a:ext cx="7543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 проводится во всех субъектах Российской Федерации.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ОГЭ – влияют на отметку в аттестате.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836" y="304800"/>
            <a:ext cx="3611464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ашивка 5"/>
          <p:cNvSpPr/>
          <p:nvPr/>
        </p:nvSpPr>
        <p:spPr>
          <a:xfrm>
            <a:off x="360947" y="381000"/>
            <a:ext cx="1066800" cy="1066800"/>
          </a:xfrm>
          <a:prstGeom prst="chevron">
            <a:avLst>
              <a:gd name="adj" fmla="val 522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3231"/>
            <a:ext cx="1367155" cy="507365"/>
          </a:xfrm>
          <a:custGeom>
            <a:avLst/>
            <a:gdLst/>
            <a:ahLst/>
            <a:cxnLst/>
            <a:rect l="l" t="t" r="r" b="b"/>
            <a:pathLst>
              <a:path w="1367155" h="507365">
                <a:moveTo>
                  <a:pt x="0" y="0"/>
                </a:moveTo>
                <a:lnTo>
                  <a:pt x="0" y="503808"/>
                </a:lnTo>
                <a:lnTo>
                  <a:pt x="1020419" y="506983"/>
                </a:lnTo>
                <a:lnTo>
                  <a:pt x="1120838" y="506983"/>
                </a:lnTo>
                <a:lnTo>
                  <a:pt x="1127023" y="500633"/>
                </a:lnTo>
                <a:lnTo>
                  <a:pt x="1128928" y="498982"/>
                </a:lnTo>
                <a:lnTo>
                  <a:pt x="1359662" y="268985"/>
                </a:lnTo>
                <a:lnTo>
                  <a:pt x="1364996" y="261873"/>
                </a:lnTo>
                <a:lnTo>
                  <a:pt x="1366647" y="254634"/>
                </a:lnTo>
                <a:lnTo>
                  <a:pt x="1364996" y="247522"/>
                </a:lnTo>
                <a:lnTo>
                  <a:pt x="1359662" y="240410"/>
                </a:lnTo>
                <a:lnTo>
                  <a:pt x="1130465" y="11937"/>
                </a:lnTo>
                <a:lnTo>
                  <a:pt x="1125474" y="11937"/>
                </a:lnTo>
                <a:lnTo>
                  <a:pt x="1125474" y="7112"/>
                </a:lnTo>
                <a:lnTo>
                  <a:pt x="1120838" y="7112"/>
                </a:lnTo>
                <a:lnTo>
                  <a:pt x="1116012" y="2412"/>
                </a:lnTo>
                <a:lnTo>
                  <a:pt x="1020419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A32E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0200" y="592860"/>
            <a:ext cx="731964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i="0" dirty="0">
                <a:latin typeface="Bookman Old Style" pitchFamily="18" charset="0"/>
                <a:cs typeface="Times New Roman"/>
              </a:rPr>
              <a:t>ОСОБЕННОСТИ</a:t>
            </a:r>
            <a:r>
              <a:rPr sz="4000" b="1" i="0" spc="-50" dirty="0">
                <a:latin typeface="Bookman Old Style" pitchFamily="18" charset="0"/>
                <a:cs typeface="Times New Roman"/>
              </a:rPr>
              <a:t> </a:t>
            </a:r>
            <a:r>
              <a:rPr sz="4000" b="1" i="0" spc="-40" dirty="0">
                <a:latin typeface="Bookman Old Style" pitchFamily="18" charset="0"/>
                <a:cs typeface="Times New Roman"/>
              </a:rPr>
              <a:t>ГИА-</a:t>
            </a:r>
            <a:r>
              <a:rPr sz="4000" b="1" i="0" spc="-20" dirty="0">
                <a:latin typeface="Bookman Old Style" pitchFamily="18" charset="0"/>
                <a:cs typeface="Times New Roman"/>
              </a:rPr>
              <a:t>202</a:t>
            </a:r>
            <a:r>
              <a:rPr lang="ru-RU" sz="4000" b="1" i="0" spc="-20" dirty="0">
                <a:latin typeface="Bookman Old Style" pitchFamily="18" charset="0"/>
                <a:cs typeface="Times New Roman"/>
              </a:rPr>
              <a:t>6</a:t>
            </a:r>
            <a:endParaRPr sz="4000" b="1" dirty="0">
              <a:latin typeface="Bookman Old Style" pitchFamily="18" charset="0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23617" y="2014131"/>
            <a:ext cx="6179820" cy="366966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3700" dirty="0">
                <a:solidFill>
                  <a:srgbClr val="A32E0E"/>
                </a:solidFill>
                <a:latin typeface="Microsoft Sans Serif"/>
                <a:cs typeface="Microsoft Sans Serif"/>
              </a:rPr>
              <a:t>🠶</a:t>
            </a:r>
            <a:r>
              <a:rPr sz="3700" spc="95" dirty="0">
                <a:solidFill>
                  <a:srgbClr val="A32E0E"/>
                </a:solidFill>
                <a:latin typeface="Microsoft Sans Serif"/>
                <a:cs typeface="Microsoft Sans Serif"/>
              </a:rPr>
              <a:t> </a:t>
            </a:r>
            <a:r>
              <a:rPr sz="3700" dirty="0">
                <a:solidFill>
                  <a:srgbClr val="663300"/>
                </a:solidFill>
                <a:latin typeface="Times New Roman"/>
                <a:cs typeface="Times New Roman"/>
              </a:rPr>
              <a:t>Единое</a:t>
            </a:r>
            <a:r>
              <a:rPr sz="3700" spc="-145" dirty="0">
                <a:solidFill>
                  <a:srgbClr val="663300"/>
                </a:solidFill>
                <a:latin typeface="Times New Roman"/>
                <a:cs typeface="Times New Roman"/>
              </a:rPr>
              <a:t> </a:t>
            </a:r>
            <a:r>
              <a:rPr sz="3700" u="sng" spc="-10" dirty="0">
                <a:solidFill>
                  <a:srgbClr val="0000FF"/>
                </a:solidFill>
                <a:uFill>
                  <a:solidFill>
                    <a:srgbClr val="F94817"/>
                  </a:solidFill>
                </a:uFill>
                <a:latin typeface="Times New Roman"/>
                <a:cs typeface="Times New Roman"/>
                <a:hlinkClick r:id="rId2"/>
              </a:rPr>
              <a:t>расписание</a:t>
            </a:r>
            <a:endParaRPr sz="3700" dirty="0">
              <a:latin typeface="Times New Roman"/>
              <a:cs typeface="Times New Roman"/>
            </a:endParaRPr>
          </a:p>
          <a:p>
            <a:pPr marL="12700">
              <a:lnSpc>
                <a:spcPts val="3925"/>
              </a:lnSpc>
              <a:spcBef>
                <a:spcPts val="464"/>
              </a:spcBef>
            </a:pPr>
            <a:r>
              <a:rPr sz="3300" dirty="0">
                <a:solidFill>
                  <a:srgbClr val="A32E0E"/>
                </a:solidFill>
                <a:latin typeface="Microsoft Sans Serif"/>
                <a:cs typeface="Microsoft Sans Serif"/>
              </a:rPr>
              <a:t>🠶</a:t>
            </a:r>
            <a:r>
              <a:rPr sz="3300" spc="-95" dirty="0">
                <a:solidFill>
                  <a:srgbClr val="A32E0E"/>
                </a:solidFill>
                <a:latin typeface="Microsoft Sans Serif"/>
                <a:cs typeface="Microsoft Sans Serif"/>
              </a:rPr>
              <a:t> </a:t>
            </a:r>
            <a:r>
              <a:rPr sz="3300" spc="-30" dirty="0">
                <a:solidFill>
                  <a:srgbClr val="663300"/>
                </a:solidFill>
                <a:latin typeface="Times New Roman"/>
                <a:cs typeface="Times New Roman"/>
              </a:rPr>
              <a:t>Использование</a:t>
            </a:r>
            <a:r>
              <a:rPr sz="3300" spc="-5" dirty="0">
                <a:solidFill>
                  <a:srgbClr val="663300"/>
                </a:solidFill>
                <a:latin typeface="Times New Roman"/>
                <a:cs typeface="Times New Roman"/>
              </a:rPr>
              <a:t> </a:t>
            </a:r>
            <a:r>
              <a:rPr sz="3300" spc="-10" dirty="0">
                <a:solidFill>
                  <a:srgbClr val="663300"/>
                </a:solidFill>
                <a:latin typeface="Times New Roman"/>
                <a:cs typeface="Times New Roman"/>
              </a:rPr>
              <a:t>заданий</a:t>
            </a:r>
            <a:endParaRPr sz="3300" dirty="0">
              <a:latin typeface="Times New Roman"/>
              <a:cs typeface="Times New Roman"/>
            </a:endParaRPr>
          </a:p>
          <a:p>
            <a:pPr marL="355600" marR="639445">
              <a:lnSpc>
                <a:spcPts val="3600"/>
              </a:lnSpc>
              <a:spcBef>
                <a:spcPts val="385"/>
              </a:spcBef>
            </a:pPr>
            <a:r>
              <a:rPr sz="3300" spc="-10" dirty="0">
                <a:solidFill>
                  <a:srgbClr val="663300"/>
                </a:solidFill>
                <a:latin typeface="Times New Roman"/>
                <a:cs typeface="Times New Roman"/>
              </a:rPr>
              <a:t>стандартизированной</a:t>
            </a:r>
            <a:r>
              <a:rPr sz="3300" spc="-285" dirty="0">
                <a:solidFill>
                  <a:srgbClr val="663300"/>
                </a:solidFill>
                <a:latin typeface="Times New Roman"/>
                <a:cs typeface="Times New Roman"/>
              </a:rPr>
              <a:t> </a:t>
            </a:r>
            <a:r>
              <a:rPr sz="3300" spc="-10" dirty="0">
                <a:solidFill>
                  <a:srgbClr val="663300"/>
                </a:solidFill>
                <a:latin typeface="Times New Roman"/>
                <a:cs typeface="Times New Roman"/>
              </a:rPr>
              <a:t>формы (</a:t>
            </a:r>
            <a:r>
              <a:rPr sz="3300" u="sng" spc="-10" dirty="0">
                <a:solidFill>
                  <a:srgbClr val="0000FF"/>
                </a:solidFill>
                <a:uFill>
                  <a:solidFill>
                    <a:srgbClr val="F94817"/>
                  </a:solidFill>
                </a:uFill>
                <a:latin typeface="Times New Roman"/>
                <a:cs typeface="Times New Roman"/>
                <a:hlinkClick r:id="rId3"/>
              </a:rPr>
              <a:t>КИМ</a:t>
            </a:r>
            <a:r>
              <a:rPr sz="3300" spc="-10" dirty="0">
                <a:solidFill>
                  <a:srgbClr val="663300"/>
                </a:solidFill>
                <a:latin typeface="Times New Roman"/>
                <a:cs typeface="Times New Roman"/>
              </a:rPr>
              <a:t>)</a:t>
            </a:r>
            <a:endParaRPr sz="33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3600"/>
              </a:lnSpc>
              <a:spcBef>
                <a:spcPts val="1010"/>
              </a:spcBef>
            </a:pPr>
            <a:r>
              <a:rPr sz="3300" dirty="0">
                <a:solidFill>
                  <a:srgbClr val="A32E0E"/>
                </a:solidFill>
                <a:latin typeface="Microsoft Sans Serif"/>
                <a:cs typeface="Microsoft Sans Serif"/>
              </a:rPr>
              <a:t>🠶</a:t>
            </a:r>
            <a:r>
              <a:rPr sz="3300" spc="-95" dirty="0">
                <a:solidFill>
                  <a:srgbClr val="A32E0E"/>
                </a:solidFill>
                <a:latin typeface="Microsoft Sans Serif"/>
                <a:cs typeface="Microsoft Sans Serif"/>
              </a:rPr>
              <a:t> </a:t>
            </a:r>
            <a:r>
              <a:rPr sz="3300" spc="-30" dirty="0">
                <a:solidFill>
                  <a:srgbClr val="663300"/>
                </a:solidFill>
                <a:latin typeface="Times New Roman"/>
                <a:cs typeface="Times New Roman"/>
              </a:rPr>
              <a:t>Использование</a:t>
            </a:r>
            <a:r>
              <a:rPr sz="3300" spc="-5" dirty="0">
                <a:solidFill>
                  <a:srgbClr val="663300"/>
                </a:solidFill>
                <a:latin typeface="Times New Roman"/>
                <a:cs typeface="Times New Roman"/>
              </a:rPr>
              <a:t> </a:t>
            </a:r>
            <a:r>
              <a:rPr sz="3300" spc="-10" dirty="0">
                <a:solidFill>
                  <a:srgbClr val="663300"/>
                </a:solidFill>
                <a:latin typeface="Times New Roman"/>
                <a:cs typeface="Times New Roman"/>
              </a:rPr>
              <a:t>специальных </a:t>
            </a:r>
            <a:r>
              <a:rPr sz="3300" u="sng" spc="-75" dirty="0">
                <a:solidFill>
                  <a:srgbClr val="0000FF"/>
                </a:solidFill>
                <a:uFill>
                  <a:solidFill>
                    <a:srgbClr val="F94817"/>
                  </a:solidFill>
                </a:uFill>
                <a:latin typeface="Times New Roman"/>
                <a:cs typeface="Times New Roman"/>
                <a:hlinkClick r:id="rId4"/>
              </a:rPr>
              <a:t>бланков</a:t>
            </a:r>
            <a:r>
              <a:rPr sz="3300" u="sng" spc="-10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3300" dirty="0">
                <a:solidFill>
                  <a:srgbClr val="663300"/>
                </a:solidFill>
                <a:latin typeface="Times New Roman"/>
                <a:cs typeface="Times New Roman"/>
              </a:rPr>
              <a:t>для</a:t>
            </a:r>
            <a:r>
              <a:rPr sz="3300" spc="-45" dirty="0">
                <a:solidFill>
                  <a:srgbClr val="663300"/>
                </a:solidFill>
                <a:latin typeface="Times New Roman"/>
                <a:cs typeface="Times New Roman"/>
              </a:rPr>
              <a:t> </a:t>
            </a:r>
            <a:r>
              <a:rPr sz="3300" spc="-10" dirty="0">
                <a:solidFill>
                  <a:srgbClr val="663300"/>
                </a:solidFill>
                <a:latin typeface="Times New Roman"/>
                <a:cs typeface="Times New Roman"/>
              </a:rPr>
              <a:t>оформления</a:t>
            </a:r>
            <a:r>
              <a:rPr sz="3300" spc="-145" dirty="0">
                <a:solidFill>
                  <a:srgbClr val="663300"/>
                </a:solidFill>
                <a:latin typeface="Times New Roman"/>
                <a:cs typeface="Times New Roman"/>
              </a:rPr>
              <a:t> </a:t>
            </a:r>
            <a:r>
              <a:rPr sz="3300" spc="-25" dirty="0">
                <a:solidFill>
                  <a:srgbClr val="663300"/>
                </a:solidFill>
                <a:latin typeface="Times New Roman"/>
                <a:cs typeface="Times New Roman"/>
              </a:rPr>
              <a:t>ответов </a:t>
            </a:r>
            <a:r>
              <a:rPr sz="3300" dirty="0">
                <a:solidFill>
                  <a:srgbClr val="663300"/>
                </a:solidFill>
                <a:latin typeface="Times New Roman"/>
                <a:cs typeface="Times New Roman"/>
              </a:rPr>
              <a:t>на</a:t>
            </a:r>
            <a:r>
              <a:rPr sz="3300" spc="-40" dirty="0">
                <a:solidFill>
                  <a:srgbClr val="663300"/>
                </a:solidFill>
                <a:latin typeface="Times New Roman"/>
                <a:cs typeface="Times New Roman"/>
              </a:rPr>
              <a:t> </a:t>
            </a:r>
            <a:r>
              <a:rPr sz="3300" spc="-10" dirty="0">
                <a:solidFill>
                  <a:srgbClr val="663300"/>
                </a:solidFill>
                <a:latin typeface="Times New Roman"/>
                <a:cs typeface="Times New Roman"/>
              </a:rPr>
              <a:t>задания</a:t>
            </a:r>
            <a:endParaRPr sz="33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3571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0A76D78-F740-B759-0DBD-6778D2C00E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0812" y="579438"/>
            <a:ext cx="7723187" cy="595312"/>
          </a:xfrm>
        </p:spPr>
        <p:txBody>
          <a:bodyPr rtlCol="0">
            <a:noAutofit/>
          </a:bodyPr>
          <a:lstStyle/>
          <a:p>
            <a:pPr marL="274320" indent="-27432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Bookman Old Style" pitchFamily="18" charset="0"/>
                <a:ea typeface="+mn-ea"/>
                <a:cs typeface="Times New Roman" panose="02020603050405020304" pitchFamily="18" charset="0"/>
              </a:rPr>
              <a:t>Заявление</a:t>
            </a:r>
            <a:r>
              <a:rPr lang="ru-RU" dirty="0">
                <a:solidFill>
                  <a:srgbClr val="FF0000"/>
                </a:solidFill>
                <a:latin typeface="Bookman Old Style" pitchFamily="18" charset="0"/>
                <a:ea typeface="+mn-ea"/>
                <a:cs typeface="Times New Roman" panose="02020603050405020304" pitchFamily="18" charset="0"/>
              </a:rPr>
              <a:t> на участие в ОГЭ-9</a:t>
            </a:r>
            <a:br>
              <a:rPr lang="ru-RU" dirty="0">
                <a:solidFill>
                  <a:srgbClr val="FF0000"/>
                </a:solidFill>
                <a:latin typeface="Bookman Old Style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C1682E3F-CFF9-D279-BD40-915F402991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05000" y="1371600"/>
            <a:ext cx="7264400" cy="218281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с указанием предметов, которые выпускник собирается сдавать, необходимо подать в МБОУ школа №17 </a:t>
            </a:r>
            <a:r>
              <a:rPr lang="ru-RU" altLang="ru-RU" sz="3200" b="1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до 1 марта 2026г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ru-RU" altLang="ru-RU" sz="32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ru-RU" altLang="ru-RU" sz="2400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ru-RU" altLang="ru-RU" sz="32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9600" y="3352800"/>
            <a:ext cx="42210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Заявление участника ГИА-9</a:t>
            </a:r>
          </a:p>
          <a:p>
            <a:r>
              <a:rPr lang="ru-RU" sz="2000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Согласие на обработку данных</a:t>
            </a:r>
          </a:p>
          <a:p>
            <a:r>
              <a:rPr lang="ru-RU" sz="2000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Копия паспорта(стр.1)</a:t>
            </a:r>
          </a:p>
          <a:p>
            <a:r>
              <a:rPr lang="ru-RU" sz="2000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Копия СНИЛС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810000" y="4953000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Bookman Old Style" pitchFamily="18" charset="0"/>
              </a:rPr>
              <a:t>После 1 марта никакие изменения не принимаются! 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368040"/>
            <a:ext cx="1295400" cy="137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61" y="2743200"/>
            <a:ext cx="3380839" cy="338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Объект 2">
            <a:extLst>
              <a:ext uri="{FF2B5EF4-FFF2-40B4-BE49-F238E27FC236}">
                <a16:creationId xmlns:a16="http://schemas.microsoft.com/office/drawing/2014/main" id="{4C5D2CB0-84E3-C543-D885-4790F5FA91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27747" y="533400"/>
            <a:ext cx="7868653" cy="5462588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прохождению ГИА-9 допускаются учащиеся:</a:t>
            </a:r>
          </a:p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имеющие академической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задолженности по всем предметам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допуск по результатам ИТОГОВОГО СОБЕСЕДОВАНИЯ по русскому языку</a:t>
            </a:r>
          </a:p>
        </p:txBody>
      </p:sp>
      <p:sp>
        <p:nvSpPr>
          <p:cNvPr id="3" name="Нашивка 2"/>
          <p:cNvSpPr/>
          <p:nvPr/>
        </p:nvSpPr>
        <p:spPr>
          <a:xfrm>
            <a:off x="360947" y="381000"/>
            <a:ext cx="1066800" cy="1066800"/>
          </a:xfrm>
          <a:prstGeom prst="chevron">
            <a:avLst>
              <a:gd name="adj" fmla="val 522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B225D5A-5E3F-69FA-2077-850CA5DDEF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48200" y="2514600"/>
            <a:ext cx="4648200" cy="2895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2 предмета на выбор:</a:t>
            </a:r>
            <a:br>
              <a:rPr lang="ru-RU" sz="2800" i="1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Литература</a:t>
            </a:r>
            <a:b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Биология		</a:t>
            </a:r>
            <a:b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Информатика и ИКТ		 Иностранный язык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английск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.,</a:t>
            </a:r>
            <a:r>
              <a:rPr lang="ru-RU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немецк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.,франц., </a:t>
            </a:r>
            <a:r>
              <a:rPr lang="ru-RU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испанск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китайск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.)</a:t>
            </a:r>
            <a:b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Обществознание</a:t>
            </a:r>
            <a:b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География</a:t>
            </a:r>
            <a:b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История</a:t>
            </a:r>
            <a:b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Химия</a:t>
            </a:r>
            <a:endParaRPr lang="ru-RU" sz="2800" i="1" dirty="0">
              <a:solidFill>
                <a:srgbClr val="FF0000"/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  <p:sp>
        <p:nvSpPr>
          <p:cNvPr id="9217" name="Rectangle 3">
            <a:extLst>
              <a:ext uri="{FF2B5EF4-FFF2-40B4-BE49-F238E27FC236}">
                <a16:creationId xmlns:a16="http://schemas.microsoft.com/office/drawing/2014/main" id="{D99DC396-1435-86CE-4233-620592A64E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0" y="381000"/>
            <a:ext cx="6858000" cy="1828800"/>
          </a:xfrm>
        </p:spPr>
        <p:txBody>
          <a:bodyPr>
            <a:normAutofit fontScale="92500"/>
          </a:bodyPr>
          <a:lstStyle/>
          <a:p>
            <a:pPr marL="0" indent="0" algn="ctr">
              <a:buFont typeface="Wingdings 3" pitchFamily="2" charset="2"/>
              <a:buNone/>
            </a:pP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Для получения </a:t>
            </a:r>
            <a:r>
              <a:rPr lang="ru-RU" altLang="ru-RU" sz="3200" b="1" dirty="0">
                <a:solidFill>
                  <a:srgbClr val="C00000"/>
                </a:solidFill>
                <a:latin typeface="Bookman Old Style" pitchFamily="18" charset="0"/>
                <a:cs typeface="Times New Roman" panose="02020603050405020304" pitchFamily="18" charset="0"/>
              </a:rPr>
              <a:t>АТТЕСТАТА</a:t>
            </a:r>
            <a:r>
              <a:rPr lang="ru-RU" altLang="ru-RU" sz="3200" b="1" dirty="0">
                <a:latin typeface="Bookman Old Style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выпускники 9класса текущего года сдают</a:t>
            </a:r>
            <a:r>
              <a:rPr lang="ru-RU" altLang="ru-RU" sz="3200" b="1" dirty="0">
                <a:latin typeface="Bookman Old Style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u="sng" dirty="0">
                <a:solidFill>
                  <a:srgbClr val="C00000"/>
                </a:solidFill>
                <a:latin typeface="Bookman Old Style" pitchFamily="18" charset="0"/>
                <a:cs typeface="Times New Roman" panose="02020603050405020304" pitchFamily="18" charset="0"/>
              </a:rPr>
              <a:t>4 экзамена </a:t>
            </a:r>
            <a:endParaRPr lang="ru-RU" altLang="ru-RU" sz="3200" b="1" u="sng" dirty="0">
              <a:latin typeface="Bookman Old Style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3" pitchFamily="2" charset="2"/>
              <a:buNone/>
            </a:pPr>
            <a:endParaRPr lang="ru-RU" altLang="ru-RU" sz="3200" b="1" dirty="0">
              <a:latin typeface="Bookman Old Style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2514600"/>
            <a:ext cx="32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Bookman Old Style" pitchFamily="18" charset="0"/>
              </a:rPr>
              <a:t>2 обязательных предмета ГИА-9:</a:t>
            </a:r>
          </a:p>
          <a:p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>
                <a:latin typeface="Bookman Old Style" pitchFamily="18" charset="0"/>
              </a:rPr>
              <a:t>РУССКИЙ ЯЗЫК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b="1" dirty="0">
                <a:latin typeface="Bookman Old Style" pitchFamily="18" charset="0"/>
              </a:rPr>
              <a:t>МАТЕМАТИКА</a:t>
            </a:r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0907">
            <a:off x="599017" y="289219"/>
            <a:ext cx="1568259" cy="2091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066854"/>
              </p:ext>
            </p:extLst>
          </p:nvPr>
        </p:nvGraphicFramePr>
        <p:xfrm>
          <a:off x="1686560" y="2362200"/>
          <a:ext cx="7228840" cy="3899632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285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3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518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 июня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856" marR="59856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Arial Black" pitchFamily="34" charset="0"/>
                        </a:rPr>
                        <a:t>МАТЕМАТИКА</a:t>
                      </a:r>
                      <a:endParaRPr lang="ru-RU" sz="14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59856" marR="5985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2034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6 июня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856" marR="59856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информатика, иностранные языки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856" marR="5985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584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9 июня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856" marR="59856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Arial Black" pitchFamily="34" charset="0"/>
                        </a:rPr>
                        <a:t>РУССКИЙ ЯЗЫК</a:t>
                      </a:r>
                      <a:endParaRPr lang="ru-RU" sz="1400" b="1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59856" marR="5985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314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5,16,19 июня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856" marR="59856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предметы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856" marR="5985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76400" y="95072"/>
            <a:ext cx="7467600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ПРОЕКТ РАСПИСАНИЯ </a:t>
            </a:r>
            <a:r>
              <a:rPr kumimoji="0" lang="ru-RU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ОГЭ-2026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3B4255"/>
                </a:solidFill>
                <a:effectLst/>
                <a:latin typeface="Roboto" charset="0"/>
                <a:ea typeface="Times New Roman" pitchFamily="18" charset="0"/>
                <a:cs typeface="Times New Roman" pitchFamily="18" charset="0"/>
              </a:rPr>
              <a:t>Опубликован </a:t>
            </a:r>
            <a:r>
              <a:rPr kumimoji="0" lang="ru-RU" sz="2400" b="0" i="0" u="sng" strike="noStrike" cap="none" normalizeH="0" baseline="0" dirty="0">
                <a:ln>
                  <a:noFill/>
                </a:ln>
                <a:solidFill>
                  <a:srgbClr val="3B4255"/>
                </a:solidFill>
                <a:effectLst/>
                <a:latin typeface="Roboto" charset="0"/>
                <a:ea typeface="Times New Roman" pitchFamily="18" charset="0"/>
                <a:cs typeface="Times New Roman" pitchFamily="18" charset="0"/>
              </a:rPr>
              <a:t>проект расписания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3B4255"/>
                </a:solidFill>
                <a:effectLst/>
                <a:latin typeface="Roboto" charset="0"/>
                <a:ea typeface="Times New Roman" pitchFamily="18" charset="0"/>
                <a:cs typeface="Times New Roman" pitchFamily="18" charset="0"/>
              </a:rPr>
              <a:t> ОГЭ на 2026 год</a:t>
            </a: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основной период ЕГЭ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2 июня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 по 1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Roboto" charset="0"/>
                <a:ea typeface="Calibri" pitchFamily="34" charset="0"/>
                <a:cs typeface="Times New Roman" pitchFamily="18" charset="0"/>
              </a:rPr>
              <a:t>9 июня</a:t>
            </a: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08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92430"/>
            <a:ext cx="5791200" cy="607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582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52400"/>
            <a:ext cx="7086600" cy="655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250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Заголовок 1">
            <a:extLst>
              <a:ext uri="{FF2B5EF4-FFF2-40B4-BE49-F238E27FC236}">
                <a16:creationId xmlns:a16="http://schemas.microsoft.com/office/drawing/2014/main" id="{B147A436-5380-F23F-7105-4AC034C6B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1688" y="581025"/>
            <a:ext cx="8305800" cy="863600"/>
          </a:xfrm>
        </p:spPr>
        <p:txBody>
          <a:bodyPr/>
          <a:lstStyle/>
          <a:p>
            <a:pPr algn="ctr"/>
            <a:r>
              <a:rPr lang="ru-RU" altLang="ru-RU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Продолжительность экзаменов</a:t>
            </a:r>
          </a:p>
        </p:txBody>
      </p:sp>
      <p:sp>
        <p:nvSpPr>
          <p:cNvPr id="11266" name="Объект 2">
            <a:extLst>
              <a:ext uri="{FF2B5EF4-FFF2-40B4-BE49-F238E27FC236}">
                <a16:creationId xmlns:a16="http://schemas.microsoft.com/office/drawing/2014/main" id="{CD3C0F16-0560-ABD7-E961-622312F0CF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447800"/>
            <a:ext cx="8305800" cy="4314825"/>
          </a:xfrm>
        </p:spPr>
        <p:txBody>
          <a:bodyPr>
            <a:normAutofit fontScale="92500"/>
          </a:bodyPr>
          <a:lstStyle/>
          <a:p>
            <a:pPr marL="0" indent="0"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математика, русский язык, </a:t>
            </a:r>
          </a:p>
          <a:p>
            <a:pPr marL="0" indent="0"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литература – 3 часа 55 минут</a:t>
            </a:r>
          </a:p>
          <a:p>
            <a:pPr marL="0" indent="0">
              <a:buFontTx/>
              <a:buNone/>
            </a:pPr>
            <a:endParaRPr lang="ru-RU" altLang="ru-RU" sz="1000" b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физика, химия, биология, </a:t>
            </a:r>
          </a:p>
          <a:p>
            <a:pPr marL="0" indent="0"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обществознание, история - 3 часа</a:t>
            </a:r>
          </a:p>
          <a:p>
            <a:pPr marL="0" indent="0">
              <a:buFontTx/>
              <a:buNone/>
            </a:pPr>
            <a:endParaRPr lang="ru-RU" altLang="ru-RU" sz="700" b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география, информатика и ИКТ  – 2 часа 30 минут</a:t>
            </a:r>
          </a:p>
          <a:p>
            <a:pPr marL="0" indent="0">
              <a:buFontTx/>
              <a:buNone/>
            </a:pPr>
            <a:r>
              <a:rPr lang="ru-RU" altLang="ru-RU" sz="700" b="1" dirty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иностранные языки (письменная часть) – 2 часа</a:t>
            </a:r>
          </a:p>
          <a:p>
            <a:pPr marL="0" indent="0">
              <a:buFontTx/>
              <a:buNone/>
            </a:pPr>
            <a:endParaRPr lang="ru-RU" altLang="ru-RU" sz="600" b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иностранные языки (устная часть) –  15 минут</a:t>
            </a:r>
          </a:p>
          <a:p>
            <a:pPr marL="0" indent="0">
              <a:buFontTx/>
              <a:buNone/>
            </a:pPr>
            <a:endParaRPr lang="ru-RU" altLang="ru-RU" sz="2400" b="1" dirty="0">
              <a:solidFill>
                <a:srgbClr val="FF0000"/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ru-RU" altLang="ru-RU" sz="2400" b="1" dirty="0">
              <a:solidFill>
                <a:srgbClr val="FF0000"/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3231"/>
            <a:ext cx="1367155" cy="507365"/>
          </a:xfrm>
          <a:custGeom>
            <a:avLst/>
            <a:gdLst/>
            <a:ahLst/>
            <a:cxnLst/>
            <a:rect l="l" t="t" r="r" b="b"/>
            <a:pathLst>
              <a:path w="1367155" h="507365">
                <a:moveTo>
                  <a:pt x="0" y="0"/>
                </a:moveTo>
                <a:lnTo>
                  <a:pt x="0" y="503808"/>
                </a:lnTo>
                <a:lnTo>
                  <a:pt x="1020419" y="506983"/>
                </a:lnTo>
                <a:lnTo>
                  <a:pt x="1120838" y="506983"/>
                </a:lnTo>
                <a:lnTo>
                  <a:pt x="1127023" y="500633"/>
                </a:lnTo>
                <a:lnTo>
                  <a:pt x="1128928" y="498982"/>
                </a:lnTo>
                <a:lnTo>
                  <a:pt x="1359662" y="268985"/>
                </a:lnTo>
                <a:lnTo>
                  <a:pt x="1364996" y="261873"/>
                </a:lnTo>
                <a:lnTo>
                  <a:pt x="1366647" y="254634"/>
                </a:lnTo>
                <a:lnTo>
                  <a:pt x="1364996" y="247522"/>
                </a:lnTo>
                <a:lnTo>
                  <a:pt x="1359662" y="240410"/>
                </a:lnTo>
                <a:lnTo>
                  <a:pt x="1130465" y="11937"/>
                </a:lnTo>
                <a:lnTo>
                  <a:pt x="1125474" y="11937"/>
                </a:lnTo>
                <a:lnTo>
                  <a:pt x="1125474" y="7112"/>
                </a:lnTo>
                <a:lnTo>
                  <a:pt x="1120838" y="7112"/>
                </a:lnTo>
                <a:lnTo>
                  <a:pt x="1116012" y="2412"/>
                </a:lnTo>
                <a:lnTo>
                  <a:pt x="1020419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A32E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7156" y="304800"/>
            <a:ext cx="7776844" cy="1122743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5080" indent="4445" algn="ctr">
              <a:lnSpc>
                <a:spcPct val="100000"/>
              </a:lnSpc>
              <a:spcBef>
                <a:spcPts val="115"/>
              </a:spcBef>
              <a:tabLst>
                <a:tab pos="5253990" algn="l"/>
              </a:tabLst>
            </a:pPr>
            <a:r>
              <a:rPr sz="2400" i="0" spc="75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Порядок</a:t>
            </a:r>
            <a:r>
              <a:rPr sz="2400" i="0" spc="6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spc="85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проведения</a:t>
            </a:r>
            <a:r>
              <a:rPr sz="2400" i="0" spc="19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spc="125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государственной</a:t>
            </a:r>
            <a:r>
              <a:rPr sz="2400" i="0" spc="25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spc="4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итоговой </a:t>
            </a:r>
            <a:r>
              <a:rPr sz="2400" i="0" spc="12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аттестации</a:t>
            </a:r>
            <a:r>
              <a:rPr sz="2400" i="0" spc="204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spc="90" dirty="0" err="1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по</a:t>
            </a:r>
            <a:r>
              <a:rPr sz="2400" i="0" spc="315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spc="114" dirty="0" err="1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образовательным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</a:br>
            <a:r>
              <a:rPr sz="2400" i="0" dirty="0" err="1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пр</a:t>
            </a:r>
            <a:r>
              <a:rPr sz="2400" i="0" spc="-43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о</a:t>
            </a:r>
            <a:r>
              <a:rPr sz="2400" i="0" spc="-445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г</a:t>
            </a:r>
            <a:r>
              <a:rPr sz="2400" i="0" spc="-42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р</a:t>
            </a:r>
            <a:r>
              <a:rPr sz="2400" i="0" spc="-43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а</a:t>
            </a:r>
            <a:r>
              <a:rPr sz="2400" i="0" spc="-434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м</a:t>
            </a:r>
            <a:r>
              <a:rPr sz="2400" i="0" spc="-425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м</a:t>
            </a:r>
            <a:r>
              <a:rPr sz="2400" i="0" spc="-425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а</a:t>
            </a:r>
            <a:r>
              <a:rPr sz="2400" i="0" spc="-434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spc="-5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м </a:t>
            </a:r>
            <a:r>
              <a:rPr sz="2400" i="0" spc="12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основного </a:t>
            </a:r>
            <a:r>
              <a:rPr sz="2400" i="0" spc="204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общего</a:t>
            </a:r>
            <a:r>
              <a:rPr sz="2400" i="0" spc="165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 </a:t>
            </a:r>
            <a:r>
              <a:rPr sz="2400" i="0" spc="114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ahoma"/>
              </a:rPr>
              <a:t>образования</a:t>
            </a:r>
            <a:endParaRPr sz="2400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400" y="1555445"/>
            <a:ext cx="8229600" cy="4998356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443990" marR="1318895">
              <a:lnSpc>
                <a:spcPct val="100600"/>
              </a:lnSpc>
              <a:spcBef>
                <a:spcPts val="70"/>
              </a:spcBef>
            </a:pPr>
            <a:r>
              <a:rPr sz="3200" dirty="0">
                <a:latin typeface="Bookman Old Style" pitchFamily="18" charset="0"/>
                <a:cs typeface="Times New Roman"/>
              </a:rPr>
              <a:t>В</a:t>
            </a:r>
            <a:r>
              <a:rPr sz="3200" spc="-105" dirty="0">
                <a:latin typeface="Bookman Old Style" pitchFamily="18" charset="0"/>
                <a:cs typeface="Times New Roman"/>
              </a:rPr>
              <a:t> </a:t>
            </a:r>
            <a:r>
              <a:rPr sz="3200" dirty="0">
                <a:latin typeface="Bookman Old Style" pitchFamily="18" charset="0"/>
                <a:cs typeface="Times New Roman"/>
              </a:rPr>
              <a:t>ППЭ</a:t>
            </a:r>
            <a:r>
              <a:rPr sz="3200" spc="-75" dirty="0">
                <a:latin typeface="Bookman Old Style" pitchFamily="18" charset="0"/>
                <a:cs typeface="Times New Roman"/>
              </a:rPr>
              <a:t> </a:t>
            </a:r>
            <a:r>
              <a:rPr sz="3200" dirty="0">
                <a:latin typeface="Bookman Old Style" pitchFamily="18" charset="0"/>
                <a:cs typeface="Times New Roman"/>
              </a:rPr>
              <a:t>выпускник</a:t>
            </a:r>
            <a:r>
              <a:rPr sz="3200" spc="-50" dirty="0">
                <a:latin typeface="Bookman Old Style" pitchFamily="18" charset="0"/>
                <a:cs typeface="Times New Roman"/>
              </a:rPr>
              <a:t> </a:t>
            </a:r>
            <a:r>
              <a:rPr sz="3200" spc="-45" dirty="0">
                <a:latin typeface="Bookman Old Style" pitchFamily="18" charset="0"/>
                <a:cs typeface="Times New Roman"/>
              </a:rPr>
              <a:t>обязан </a:t>
            </a:r>
            <a:r>
              <a:rPr sz="3200" dirty="0">
                <a:latin typeface="Bookman Old Style" pitchFamily="18" charset="0"/>
                <a:cs typeface="Times New Roman"/>
              </a:rPr>
              <a:t>предоставить </a:t>
            </a:r>
            <a:r>
              <a:rPr sz="3200" b="1" spc="-10" dirty="0">
                <a:solidFill>
                  <a:srgbClr val="FF0000"/>
                </a:solidFill>
                <a:latin typeface="Bookman Old Style" pitchFamily="18" charset="0"/>
                <a:cs typeface="Times New Roman"/>
              </a:rPr>
              <a:t>паспорт</a:t>
            </a:r>
            <a:endParaRPr sz="3200" dirty="0">
              <a:latin typeface="Bookman Old Style" pitchFamily="18" charset="0"/>
              <a:cs typeface="Times New Roman"/>
            </a:endParaRPr>
          </a:p>
          <a:p>
            <a:pPr marL="12065" marR="5080" indent="111760">
              <a:lnSpc>
                <a:spcPct val="100600"/>
              </a:lnSpc>
              <a:spcBef>
                <a:spcPts val="969"/>
              </a:spcBef>
            </a:pPr>
            <a:endParaRPr lang="ru-RU" sz="3200" dirty="0">
              <a:latin typeface="Bookman Old Style" pitchFamily="18" charset="0"/>
              <a:cs typeface="Times New Roman"/>
            </a:endParaRPr>
          </a:p>
          <a:p>
            <a:pPr marL="12065" marR="5080" indent="111760">
              <a:lnSpc>
                <a:spcPct val="100600"/>
              </a:lnSpc>
              <a:spcBef>
                <a:spcPts val="969"/>
              </a:spcBef>
            </a:pPr>
            <a:endParaRPr lang="ru-RU" sz="3200" dirty="0">
              <a:latin typeface="Bookman Old Style" pitchFamily="18" charset="0"/>
              <a:cs typeface="Times New Roman"/>
            </a:endParaRPr>
          </a:p>
          <a:p>
            <a:pPr marL="12065" marR="5080" indent="111760">
              <a:lnSpc>
                <a:spcPct val="100600"/>
              </a:lnSpc>
              <a:spcBef>
                <a:spcPts val="969"/>
              </a:spcBef>
            </a:pPr>
            <a:endParaRPr lang="ru-RU" sz="2800" dirty="0">
              <a:latin typeface="Bookman Old Style" pitchFamily="18" charset="0"/>
              <a:cs typeface="Times New Roman"/>
            </a:endParaRPr>
          </a:p>
          <a:p>
            <a:pPr marL="12065" marR="5080" indent="111760">
              <a:lnSpc>
                <a:spcPct val="100600"/>
              </a:lnSpc>
              <a:spcBef>
                <a:spcPts val="969"/>
              </a:spcBef>
            </a:pPr>
            <a:r>
              <a:rPr sz="3200" dirty="0">
                <a:latin typeface="Bookman Old Style" pitchFamily="18" charset="0"/>
                <a:cs typeface="Times New Roman"/>
              </a:rPr>
              <a:t>С</a:t>
            </a:r>
            <a:r>
              <a:rPr sz="3200" spc="-75" dirty="0">
                <a:latin typeface="Bookman Old Style" pitchFamily="18" charset="0"/>
                <a:cs typeface="Times New Roman"/>
              </a:rPr>
              <a:t> </a:t>
            </a:r>
            <a:r>
              <a:rPr sz="3200" dirty="0">
                <a:latin typeface="Bookman Old Style" pitchFamily="18" charset="0"/>
                <a:cs typeface="Times New Roman"/>
              </a:rPr>
              <a:t>собой</a:t>
            </a:r>
            <a:r>
              <a:rPr sz="3200" spc="-45" dirty="0">
                <a:latin typeface="Bookman Old Style" pitchFamily="18" charset="0"/>
                <a:cs typeface="Times New Roman"/>
              </a:rPr>
              <a:t> </a:t>
            </a:r>
            <a:r>
              <a:rPr sz="3200" dirty="0">
                <a:latin typeface="Bookman Old Style" pitchFamily="18" charset="0"/>
                <a:cs typeface="Times New Roman"/>
              </a:rPr>
              <a:t>иметь</a:t>
            </a:r>
            <a:r>
              <a:rPr sz="3200" spc="-45" dirty="0">
                <a:latin typeface="Bookman Old Style" pitchFamily="18" charset="0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Bookman Old Style" pitchFamily="18" charset="0"/>
                <a:cs typeface="Times New Roman"/>
              </a:rPr>
              <a:t>черную</a:t>
            </a:r>
            <a:r>
              <a:rPr sz="3200" b="1" spc="-100" dirty="0">
                <a:solidFill>
                  <a:srgbClr val="FF0000"/>
                </a:solidFill>
                <a:latin typeface="Bookman Old Style" pitchFamily="18" charset="0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Bookman Old Style" pitchFamily="18" charset="0"/>
                <a:cs typeface="Times New Roman"/>
              </a:rPr>
              <a:t>гелевую </a:t>
            </a:r>
            <a:r>
              <a:rPr sz="3200" b="1" spc="-20" dirty="0">
                <a:solidFill>
                  <a:srgbClr val="FF0000"/>
                </a:solidFill>
                <a:latin typeface="Bookman Old Style" pitchFamily="18" charset="0"/>
                <a:cs typeface="Times New Roman"/>
              </a:rPr>
              <a:t>ручку</a:t>
            </a:r>
            <a:r>
              <a:rPr sz="3200" spc="-20" dirty="0">
                <a:latin typeface="Bookman Old Style" pitchFamily="18" charset="0"/>
                <a:cs typeface="Times New Roman"/>
              </a:rPr>
              <a:t>,</a:t>
            </a:r>
            <a:r>
              <a:rPr sz="3200" spc="-220" dirty="0">
                <a:latin typeface="Bookman Old Style" pitchFamily="18" charset="0"/>
                <a:cs typeface="Times New Roman"/>
              </a:rPr>
              <a:t> </a:t>
            </a:r>
            <a:r>
              <a:rPr sz="3200" spc="-20" dirty="0">
                <a:latin typeface="Bookman Old Style" pitchFamily="18" charset="0"/>
                <a:cs typeface="Times New Roman"/>
              </a:rPr>
              <a:t>дополнительные</a:t>
            </a:r>
            <a:r>
              <a:rPr sz="3200" spc="-229" dirty="0">
                <a:latin typeface="Bookman Old Style" pitchFamily="18" charset="0"/>
                <a:cs typeface="Times New Roman"/>
              </a:rPr>
              <a:t> </a:t>
            </a:r>
            <a:r>
              <a:rPr sz="3200" dirty="0">
                <a:latin typeface="Bookman Old Style" pitchFamily="18" charset="0"/>
                <a:cs typeface="Times New Roman"/>
              </a:rPr>
              <a:t>устройства</a:t>
            </a:r>
            <a:r>
              <a:rPr sz="3200" spc="-125" dirty="0">
                <a:latin typeface="Bookman Old Style" pitchFamily="18" charset="0"/>
                <a:cs typeface="Times New Roman"/>
              </a:rPr>
              <a:t> </a:t>
            </a:r>
            <a:r>
              <a:rPr sz="3200" spc="-50" dirty="0">
                <a:latin typeface="Bookman Old Style" pitchFamily="18" charset="0"/>
                <a:cs typeface="Times New Roman"/>
              </a:rPr>
              <a:t>и </a:t>
            </a:r>
            <a:r>
              <a:rPr sz="3200" spc="-20" dirty="0">
                <a:latin typeface="Bookman Old Style" pitchFamily="18" charset="0"/>
                <a:cs typeface="Times New Roman"/>
              </a:rPr>
              <a:t>материалы,</a:t>
            </a:r>
            <a:r>
              <a:rPr sz="3200" spc="-229" dirty="0">
                <a:latin typeface="Bookman Old Style" pitchFamily="18" charset="0"/>
                <a:cs typeface="Times New Roman"/>
              </a:rPr>
              <a:t> </a:t>
            </a:r>
            <a:r>
              <a:rPr sz="3200" spc="-40" dirty="0">
                <a:latin typeface="Bookman Old Style" pitchFamily="18" charset="0"/>
                <a:cs typeface="Times New Roman"/>
              </a:rPr>
              <a:t>используемые</a:t>
            </a:r>
            <a:r>
              <a:rPr sz="3200" spc="-90" dirty="0">
                <a:latin typeface="Bookman Old Style" pitchFamily="18" charset="0"/>
                <a:cs typeface="Times New Roman"/>
              </a:rPr>
              <a:t> </a:t>
            </a:r>
            <a:r>
              <a:rPr sz="3200" spc="-25" dirty="0">
                <a:latin typeface="Bookman Old Style" pitchFamily="18" charset="0"/>
                <a:cs typeface="Times New Roman"/>
              </a:rPr>
              <a:t>по отдельным</a:t>
            </a:r>
            <a:r>
              <a:rPr sz="3200" spc="-195" dirty="0">
                <a:latin typeface="Bookman Old Style" pitchFamily="18" charset="0"/>
                <a:cs typeface="Times New Roman"/>
              </a:rPr>
              <a:t> </a:t>
            </a:r>
            <a:r>
              <a:rPr sz="3200" dirty="0">
                <a:latin typeface="Bookman Old Style" pitchFamily="18" charset="0"/>
                <a:cs typeface="Times New Roman"/>
              </a:rPr>
              <a:t>предметам,</a:t>
            </a:r>
            <a:r>
              <a:rPr sz="3200" spc="-80" dirty="0">
                <a:latin typeface="Bookman Old Style" pitchFamily="18" charset="0"/>
                <a:cs typeface="Times New Roman"/>
              </a:rPr>
              <a:t> </a:t>
            </a:r>
            <a:r>
              <a:rPr sz="3200" dirty="0">
                <a:latin typeface="Bookman Old Style" pitchFamily="18" charset="0"/>
                <a:cs typeface="Times New Roman"/>
              </a:rPr>
              <a:t>в</a:t>
            </a:r>
            <a:r>
              <a:rPr sz="3200" spc="-120" dirty="0">
                <a:latin typeface="Bookman Old Style" pitchFamily="18" charset="0"/>
                <a:cs typeface="Times New Roman"/>
              </a:rPr>
              <a:t> </a:t>
            </a:r>
            <a:r>
              <a:rPr sz="3200" spc="-10" dirty="0">
                <a:latin typeface="Bookman Old Style" pitchFamily="18" charset="0"/>
                <a:cs typeface="Times New Roman"/>
              </a:rPr>
              <a:t>соответствии </a:t>
            </a:r>
            <a:r>
              <a:rPr sz="3200" dirty="0">
                <a:latin typeface="Bookman Old Style" pitchFamily="18" charset="0"/>
                <a:cs typeface="Times New Roman"/>
              </a:rPr>
              <a:t>с</a:t>
            </a:r>
            <a:r>
              <a:rPr sz="3200" spc="-25" dirty="0">
                <a:latin typeface="Bookman Old Style" pitchFamily="18" charset="0"/>
                <a:cs typeface="Times New Roman"/>
              </a:rPr>
              <a:t> </a:t>
            </a:r>
            <a:r>
              <a:rPr sz="3200" spc="-10" dirty="0">
                <a:latin typeface="Bookman Old Style" pitchFamily="18" charset="0"/>
                <a:cs typeface="Times New Roman"/>
              </a:rPr>
              <a:t>перечнем.</a:t>
            </a:r>
            <a:endParaRPr sz="3200" dirty="0">
              <a:latin typeface="Bookman Old Style" pitchFamily="18" charset="0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86" b="9962"/>
          <a:stretch/>
        </p:blipFill>
        <p:spPr>
          <a:xfrm>
            <a:off x="525780" y="2683024"/>
            <a:ext cx="8610600" cy="137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6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23521"/>
            <a:ext cx="6609164" cy="63529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460985"/>
            <a:ext cx="1595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Вход в ППЭ в 9:00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Начало экзамена в </a:t>
            </a:r>
            <a:r>
              <a:rPr lang="ru-RU" sz="2000" b="1" dirty="0">
                <a:solidFill>
                  <a:srgbClr val="FF0000"/>
                </a:solidFill>
                <a:latin typeface="Bookman Old Style" pitchFamily="18" charset="0"/>
              </a:rPr>
              <a:t>10:00ч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74" y="4648200"/>
            <a:ext cx="1295400" cy="137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574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E4347AA-CA42-DF54-2414-CB69E4A26916}"/>
              </a:ext>
            </a:extLst>
          </p:cNvPr>
          <p:cNvSpPr txBox="1">
            <a:spLocks noChangeArrowheads="1"/>
          </p:cNvSpPr>
          <p:nvPr/>
        </p:nvSpPr>
        <p:spPr>
          <a:xfrm>
            <a:off x="1295400" y="381000"/>
            <a:ext cx="7848600" cy="586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ru-RU" sz="2800" b="1" dirty="0">
                <a:solidFill>
                  <a:srgbClr val="FF0000"/>
                </a:solidFill>
              </a:rPr>
              <a:t>ОГЭ начинается в 10:00 </a:t>
            </a:r>
            <a:r>
              <a:rPr lang="ru-RU" sz="2800" b="1" dirty="0"/>
              <a:t>по местному </a:t>
            </a:r>
          </a:p>
          <a:p>
            <a:pPr marL="0" indent="0">
              <a:lnSpc>
                <a:spcPct val="90000"/>
              </a:lnSpc>
              <a:buFont typeface="Wingdings 2"/>
              <a:buNone/>
              <a:defRPr/>
            </a:pPr>
            <a:r>
              <a:rPr lang="ru-RU" sz="2800" b="1" dirty="0"/>
              <a:t>   времени (прибыть – согласно графика)</a:t>
            </a:r>
          </a:p>
          <a:p>
            <a:pPr marL="0" indent="0">
              <a:lnSpc>
                <a:spcPct val="90000"/>
              </a:lnSpc>
              <a:buFont typeface="Wingdings 3" charset="2"/>
              <a:buNone/>
              <a:defRPr/>
            </a:pPr>
            <a:endParaRPr lang="ru-RU" sz="2800" b="1" dirty="0"/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ru-RU" sz="2800" b="1" dirty="0"/>
              <a:t>Разрешается пользоваться на ОГЭ:</a:t>
            </a:r>
          </a:p>
          <a:p>
            <a:pPr marL="274320" indent="-27432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математике</a:t>
            </a:r>
            <a:r>
              <a:rPr lang="ru-RU" sz="2400" b="1" dirty="0"/>
              <a:t> – линейкой</a:t>
            </a:r>
          </a:p>
          <a:p>
            <a:pPr marL="274320" indent="-27432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химии</a:t>
            </a:r>
            <a:r>
              <a:rPr lang="ru-RU" sz="2400" b="1" dirty="0"/>
              <a:t> – непрограммируемым калькулятором</a:t>
            </a:r>
          </a:p>
          <a:p>
            <a:pPr marL="274320" indent="-27432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физике,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accent2"/>
                </a:solidFill>
              </a:rPr>
              <a:t>биологии</a:t>
            </a:r>
            <a:r>
              <a:rPr lang="ru-RU" sz="2400" b="1" dirty="0"/>
              <a:t> – линейкой, непрограммируемым калькулятором</a:t>
            </a:r>
          </a:p>
          <a:p>
            <a:pPr marL="274320" indent="-27432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 по географии </a:t>
            </a:r>
            <a:r>
              <a:rPr lang="ru-RU" sz="2400" b="1" dirty="0"/>
              <a:t>– линейкой,  непрограммируемым калькулятором, атласами за 7-9 класс (выдадут в ППЭ)</a:t>
            </a:r>
          </a:p>
        </p:txBody>
      </p:sp>
    </p:spTree>
    <p:extLst>
      <p:ext uri="{BB962C8B-B14F-4D97-AF65-F5344CB8AC3E}">
        <p14:creationId xmlns:p14="http://schemas.microsoft.com/office/powerpoint/2010/main" val="51675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2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3231"/>
            <a:ext cx="1367155" cy="507365"/>
          </a:xfrm>
          <a:custGeom>
            <a:avLst/>
            <a:gdLst/>
            <a:ahLst/>
            <a:cxnLst/>
            <a:rect l="l" t="t" r="r" b="b"/>
            <a:pathLst>
              <a:path w="1367155" h="507365">
                <a:moveTo>
                  <a:pt x="0" y="0"/>
                </a:moveTo>
                <a:lnTo>
                  <a:pt x="0" y="503808"/>
                </a:lnTo>
                <a:lnTo>
                  <a:pt x="1020419" y="506983"/>
                </a:lnTo>
                <a:lnTo>
                  <a:pt x="1120838" y="506983"/>
                </a:lnTo>
                <a:lnTo>
                  <a:pt x="1127023" y="500633"/>
                </a:lnTo>
                <a:lnTo>
                  <a:pt x="1128928" y="498982"/>
                </a:lnTo>
                <a:lnTo>
                  <a:pt x="1359662" y="268985"/>
                </a:lnTo>
                <a:lnTo>
                  <a:pt x="1364996" y="261873"/>
                </a:lnTo>
                <a:lnTo>
                  <a:pt x="1366647" y="254634"/>
                </a:lnTo>
                <a:lnTo>
                  <a:pt x="1364996" y="247522"/>
                </a:lnTo>
                <a:lnTo>
                  <a:pt x="1359662" y="240410"/>
                </a:lnTo>
                <a:lnTo>
                  <a:pt x="1130465" y="11937"/>
                </a:lnTo>
                <a:lnTo>
                  <a:pt x="1125474" y="11937"/>
                </a:lnTo>
                <a:lnTo>
                  <a:pt x="1125474" y="7112"/>
                </a:lnTo>
                <a:lnTo>
                  <a:pt x="1120838" y="7112"/>
                </a:lnTo>
                <a:lnTo>
                  <a:pt x="1116012" y="2412"/>
                </a:lnTo>
                <a:lnTo>
                  <a:pt x="1020419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A32E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2838" y="425893"/>
            <a:ext cx="69551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0" dirty="0">
                <a:latin typeface="Times New Roman"/>
                <a:cs typeface="Times New Roman"/>
              </a:rPr>
              <a:t>ВО</a:t>
            </a:r>
            <a:r>
              <a:rPr sz="3600" i="0" spc="-30" dirty="0">
                <a:latin typeface="Times New Roman"/>
                <a:cs typeface="Times New Roman"/>
              </a:rPr>
              <a:t> </a:t>
            </a:r>
            <a:r>
              <a:rPr sz="3600" i="0" dirty="0">
                <a:latin typeface="Times New Roman"/>
                <a:cs typeface="Times New Roman"/>
              </a:rPr>
              <a:t>ВРЕМЯ</a:t>
            </a:r>
            <a:r>
              <a:rPr sz="3600" i="0" spc="-10" dirty="0">
                <a:latin typeface="Times New Roman"/>
                <a:cs typeface="Times New Roman"/>
              </a:rPr>
              <a:t> </a:t>
            </a:r>
            <a:r>
              <a:rPr sz="3600" i="0" dirty="0">
                <a:latin typeface="Times New Roman"/>
                <a:cs typeface="Times New Roman"/>
              </a:rPr>
              <a:t>ОГЭ</a:t>
            </a:r>
            <a:r>
              <a:rPr sz="3600" i="0" spc="-55" dirty="0">
                <a:latin typeface="Times New Roman"/>
                <a:cs typeface="Times New Roman"/>
              </a:rPr>
              <a:t> </a:t>
            </a:r>
            <a:r>
              <a:rPr sz="3600" i="0" spc="-10" dirty="0">
                <a:latin typeface="Times New Roman"/>
                <a:cs typeface="Times New Roman"/>
              </a:rPr>
              <a:t>ЗАПРЕЩАЕТСЯ: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10811" y="1417319"/>
            <a:ext cx="4754880" cy="4709160"/>
          </a:xfrm>
          <a:custGeom>
            <a:avLst/>
            <a:gdLst/>
            <a:ahLst/>
            <a:cxnLst/>
            <a:rect l="l" t="t" r="r" b="b"/>
            <a:pathLst>
              <a:path w="4754880" h="4709160">
                <a:moveTo>
                  <a:pt x="4754372" y="0"/>
                </a:moveTo>
                <a:lnTo>
                  <a:pt x="0" y="0"/>
                </a:lnTo>
                <a:lnTo>
                  <a:pt x="0" y="4709160"/>
                </a:lnTo>
                <a:lnTo>
                  <a:pt x="4754372" y="4709160"/>
                </a:lnTo>
                <a:lnTo>
                  <a:pt x="4754372" y="0"/>
                </a:lnTo>
                <a:close/>
              </a:path>
            </a:pathLst>
          </a:custGeom>
          <a:solidFill>
            <a:srgbClr val="FFFFFF">
              <a:alpha val="7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94123" y="1300106"/>
            <a:ext cx="4451985" cy="195770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  <a:tabLst>
                <a:tab pos="231775" algn="l"/>
              </a:tabLst>
            </a:pPr>
            <a:r>
              <a:rPr sz="2000" dirty="0">
                <a:solidFill>
                  <a:srgbClr val="A32E0E"/>
                </a:solidFill>
                <a:latin typeface="Microsoft Sans Serif"/>
                <a:cs typeface="Microsoft Sans Serif"/>
              </a:rPr>
              <a:t>🠶	</a:t>
            </a:r>
            <a:r>
              <a:rPr sz="2000" spc="60" dirty="0">
                <a:solidFill>
                  <a:srgbClr val="404040"/>
                </a:solidFill>
                <a:latin typeface="Tahoma"/>
                <a:cs typeface="Tahoma"/>
              </a:rPr>
              <a:t>Разговаривать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  <a:tabLst>
                <a:tab pos="236854" algn="l"/>
              </a:tabLst>
            </a:pPr>
            <a:r>
              <a:rPr sz="2000" dirty="0">
                <a:solidFill>
                  <a:srgbClr val="A32E0E"/>
                </a:solidFill>
                <a:latin typeface="Microsoft Sans Serif"/>
                <a:cs typeface="Microsoft Sans Serif"/>
              </a:rPr>
              <a:t>🠶	</a:t>
            </a:r>
            <a:r>
              <a:rPr sz="2000" spc="55" dirty="0">
                <a:solidFill>
                  <a:srgbClr val="404040"/>
                </a:solidFill>
                <a:latin typeface="Tahoma"/>
                <a:cs typeface="Tahoma"/>
              </a:rPr>
              <a:t>Вставать</a:t>
            </a:r>
            <a:r>
              <a:rPr sz="2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с</a:t>
            </a:r>
            <a:r>
              <a:rPr sz="2000" spc="2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404040"/>
                </a:solidFill>
                <a:latin typeface="Tahoma"/>
                <a:cs typeface="Tahoma"/>
              </a:rPr>
              <a:t>мест.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  <a:tabLst>
                <a:tab pos="236854" algn="l"/>
              </a:tabLst>
            </a:pPr>
            <a:r>
              <a:rPr sz="2000" dirty="0">
                <a:solidFill>
                  <a:srgbClr val="A32E0E"/>
                </a:solidFill>
                <a:latin typeface="Microsoft Sans Serif"/>
                <a:cs typeface="Microsoft Sans Serif"/>
              </a:rPr>
              <a:t>🠶	</a:t>
            </a:r>
            <a:r>
              <a:rPr sz="2000" spc="114" dirty="0">
                <a:solidFill>
                  <a:srgbClr val="404040"/>
                </a:solidFill>
                <a:latin typeface="Tahoma"/>
                <a:cs typeface="Tahoma"/>
              </a:rPr>
              <a:t>Пересаживаться.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ts val="2060"/>
              </a:lnSpc>
              <a:spcBef>
                <a:spcPts val="135"/>
              </a:spcBef>
              <a:tabLst>
                <a:tab pos="241300" algn="l"/>
              </a:tabLst>
            </a:pPr>
            <a:r>
              <a:rPr sz="2000" dirty="0">
                <a:solidFill>
                  <a:srgbClr val="A32E0E"/>
                </a:solidFill>
                <a:latin typeface="Microsoft Sans Serif"/>
                <a:cs typeface="Microsoft Sans Serif"/>
              </a:rPr>
              <a:t>🠶	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О</a:t>
            </a:r>
            <a:r>
              <a:rPr sz="2000" spc="-3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б</a:t>
            </a:r>
            <a:r>
              <a:rPr sz="2000" spc="-3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м</a:t>
            </a:r>
            <a:r>
              <a:rPr sz="2000" spc="-3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0" dirty="0">
                <a:solidFill>
                  <a:srgbClr val="404040"/>
                </a:solidFill>
                <a:latin typeface="Tahoma"/>
                <a:cs typeface="Tahoma"/>
              </a:rPr>
              <a:t>е</a:t>
            </a:r>
            <a:r>
              <a:rPr sz="2000" spc="-3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н</a:t>
            </a:r>
            <a:r>
              <a:rPr sz="2000" spc="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404040"/>
                </a:solidFill>
                <a:latin typeface="Tahoma"/>
                <a:cs typeface="Tahoma"/>
              </a:rPr>
              <a:t>л</a:t>
            </a:r>
            <a:r>
              <a:rPr sz="2000" spc="155" dirty="0">
                <a:solidFill>
                  <a:srgbClr val="404040"/>
                </a:solidFill>
                <a:latin typeface="Tahoma"/>
                <a:cs typeface="Tahoma"/>
              </a:rPr>
              <a:t>ю</a:t>
            </a:r>
            <a:r>
              <a:rPr sz="2000" spc="150" dirty="0">
                <a:solidFill>
                  <a:srgbClr val="404040"/>
                </a:solidFill>
                <a:latin typeface="Tahoma"/>
                <a:cs typeface="Tahoma"/>
              </a:rPr>
              <a:t>бым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и</a:t>
            </a:r>
            <a:r>
              <a:rPr sz="2000" spc="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404040"/>
                </a:solidFill>
                <a:latin typeface="Tahoma"/>
                <a:cs typeface="Tahoma"/>
              </a:rPr>
              <a:t>материалами</a:t>
            </a:r>
            <a:r>
              <a:rPr sz="2000" spc="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и</a:t>
            </a:r>
            <a:endParaRPr sz="2000">
              <a:latin typeface="Tahoma"/>
              <a:cs typeface="Tahoma"/>
            </a:endParaRPr>
          </a:p>
          <a:p>
            <a:pPr marL="333375">
              <a:lnSpc>
                <a:spcPts val="2060"/>
              </a:lnSpc>
            </a:pPr>
            <a:r>
              <a:rPr sz="2000" spc="170" dirty="0">
                <a:solidFill>
                  <a:srgbClr val="404040"/>
                </a:solidFill>
                <a:latin typeface="Tahoma"/>
                <a:cs typeface="Tahoma"/>
              </a:rPr>
              <a:t>предм</a:t>
            </a:r>
            <a:r>
              <a:rPr sz="2000" spc="-3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25" dirty="0">
                <a:solidFill>
                  <a:srgbClr val="404040"/>
                </a:solidFill>
                <a:latin typeface="Tahoma"/>
                <a:cs typeface="Tahoma"/>
              </a:rPr>
              <a:t>етами.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  <a:tabLst>
                <a:tab pos="236854" algn="l"/>
              </a:tabLst>
            </a:pPr>
            <a:r>
              <a:rPr sz="2000" dirty="0">
                <a:solidFill>
                  <a:srgbClr val="A32E0E"/>
                </a:solidFill>
                <a:latin typeface="Microsoft Sans Serif"/>
                <a:cs typeface="Microsoft Sans Serif"/>
              </a:rPr>
              <a:t>🠶	</a:t>
            </a:r>
            <a:r>
              <a:rPr sz="2000" spc="60" dirty="0">
                <a:solidFill>
                  <a:srgbClr val="404040"/>
                </a:solidFill>
                <a:latin typeface="Tahoma"/>
                <a:cs typeface="Tahoma"/>
              </a:rPr>
              <a:t>Пользоваться</a:t>
            </a:r>
            <a:r>
              <a:rPr sz="2000" spc="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35" dirty="0">
                <a:solidFill>
                  <a:srgbClr val="404040"/>
                </a:solidFill>
                <a:latin typeface="Tahoma"/>
                <a:cs typeface="Tahoma"/>
              </a:rPr>
              <a:t>мобильными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14798" y="3143250"/>
            <a:ext cx="288099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185" dirty="0">
                <a:solidFill>
                  <a:srgbClr val="404040"/>
                </a:solidFill>
                <a:latin typeface="Tahoma"/>
                <a:cs typeface="Tahoma"/>
              </a:rPr>
              <a:t>телефонами</a:t>
            </a:r>
            <a:r>
              <a:rPr sz="2000" spc="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и</a:t>
            </a:r>
            <a:r>
              <a:rPr sz="2000" spc="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404040"/>
                </a:solidFill>
                <a:latin typeface="Tahoma"/>
                <a:cs typeface="Tahoma"/>
              </a:rPr>
              <a:t>иными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14798" y="3356305"/>
            <a:ext cx="3534410" cy="3333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155" dirty="0">
                <a:solidFill>
                  <a:srgbClr val="404040"/>
                </a:solidFill>
                <a:latin typeface="Tahoma"/>
                <a:cs typeface="Tahoma"/>
              </a:rPr>
              <a:t>средствами</a:t>
            </a:r>
            <a:r>
              <a:rPr sz="2000" spc="25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связи,</a:t>
            </a:r>
            <a:r>
              <a:rPr sz="20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10" dirty="0">
                <a:solidFill>
                  <a:srgbClr val="404040"/>
                </a:solidFill>
                <a:latin typeface="Tahoma"/>
                <a:cs typeface="Tahoma"/>
              </a:rPr>
              <a:t>любыми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14798" y="3570223"/>
            <a:ext cx="385127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65" dirty="0">
                <a:solidFill>
                  <a:srgbClr val="404040"/>
                </a:solidFill>
                <a:latin typeface="Tahoma"/>
                <a:cs typeface="Tahoma"/>
              </a:rPr>
              <a:t>электронно-</a:t>
            </a:r>
            <a:r>
              <a:rPr sz="2000" spc="55" dirty="0">
                <a:solidFill>
                  <a:srgbClr val="404040"/>
                </a:solidFill>
                <a:latin typeface="Tahoma"/>
                <a:cs typeface="Tahoma"/>
              </a:rPr>
              <a:t>вычислительными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94123" y="3752468"/>
            <a:ext cx="3798570" cy="70104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333375">
              <a:lnSpc>
                <a:spcPct val="100000"/>
              </a:lnSpc>
              <a:spcBef>
                <a:spcPts val="355"/>
              </a:spcBef>
            </a:pPr>
            <a:r>
              <a:rPr sz="2000" spc="114" dirty="0">
                <a:solidFill>
                  <a:srgbClr val="404040"/>
                </a:solidFill>
                <a:latin typeface="Tahoma"/>
                <a:cs typeface="Tahoma"/>
              </a:rPr>
              <a:t>устройствами.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  <a:tabLst>
                <a:tab pos="236854" algn="l"/>
              </a:tabLst>
            </a:pPr>
            <a:r>
              <a:rPr sz="2000" dirty="0">
                <a:solidFill>
                  <a:srgbClr val="A32E0E"/>
                </a:solidFill>
                <a:latin typeface="Microsoft Sans Serif"/>
                <a:cs typeface="Microsoft Sans Serif"/>
              </a:rPr>
              <a:t>🠶	</a:t>
            </a:r>
            <a:r>
              <a:rPr sz="2000" spc="60" dirty="0">
                <a:solidFill>
                  <a:srgbClr val="404040"/>
                </a:solidFill>
                <a:latin typeface="Tahoma"/>
                <a:cs typeface="Tahoma"/>
              </a:rPr>
              <a:t>Пользоваться</a:t>
            </a:r>
            <a:r>
              <a:rPr sz="2000" spc="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25" dirty="0">
                <a:solidFill>
                  <a:srgbClr val="404040"/>
                </a:solidFill>
                <a:latin typeface="Tahoma"/>
                <a:cs typeface="Tahoma"/>
              </a:rPr>
              <a:t>справочными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4798" y="4338015"/>
            <a:ext cx="3319145" cy="3333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190" dirty="0">
                <a:solidFill>
                  <a:srgbClr val="404040"/>
                </a:solidFill>
                <a:latin typeface="Tahoma"/>
                <a:cs typeface="Tahoma"/>
              </a:rPr>
              <a:t>материалами</a:t>
            </a:r>
            <a:r>
              <a:rPr sz="2000" spc="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к</a:t>
            </a:r>
            <a:r>
              <a:rPr sz="2000" spc="-3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404040"/>
                </a:solidFill>
                <a:latin typeface="Tahoma"/>
                <a:cs typeface="Tahoma"/>
              </a:rPr>
              <a:t>ром</a:t>
            </a:r>
            <a:r>
              <a:rPr sz="2000" spc="-3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е</a:t>
            </a:r>
            <a:r>
              <a:rPr sz="2000" spc="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ahoma"/>
                <a:cs typeface="Tahoma"/>
              </a:rPr>
              <a:t>тех,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14798" y="4551934"/>
            <a:ext cx="219075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85" dirty="0">
                <a:solidFill>
                  <a:srgbClr val="404040"/>
                </a:solidFill>
                <a:latin typeface="Tahoma"/>
                <a:cs typeface="Tahoma"/>
              </a:rPr>
              <a:t>которые</a:t>
            </a:r>
            <a:r>
              <a:rPr sz="20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75" dirty="0">
                <a:solidFill>
                  <a:srgbClr val="404040"/>
                </a:solidFill>
                <a:latin typeface="Tahoma"/>
                <a:cs typeface="Tahoma"/>
              </a:rPr>
              <a:t>указаны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14798" y="4764989"/>
            <a:ext cx="2357755" cy="3333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155" dirty="0">
                <a:solidFill>
                  <a:srgbClr val="404040"/>
                </a:solidFill>
                <a:latin typeface="Tahoma"/>
                <a:cs typeface="Tahoma"/>
              </a:rPr>
              <a:t>Рособрнадзором.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94123" y="5100954"/>
            <a:ext cx="4293870" cy="5511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ts val="2060"/>
              </a:lnSpc>
              <a:spcBef>
                <a:spcPts val="114"/>
              </a:spcBef>
              <a:tabLst>
                <a:tab pos="236854" algn="l"/>
              </a:tabLst>
            </a:pPr>
            <a:r>
              <a:rPr sz="2000" dirty="0">
                <a:solidFill>
                  <a:srgbClr val="A32E0E"/>
                </a:solidFill>
                <a:latin typeface="Microsoft Sans Serif"/>
                <a:cs typeface="Microsoft Sans Serif"/>
              </a:rPr>
              <a:t>🠶	</a:t>
            </a:r>
            <a:r>
              <a:rPr sz="2000" spc="114" dirty="0">
                <a:solidFill>
                  <a:srgbClr val="404040"/>
                </a:solidFill>
                <a:latin typeface="Tahoma"/>
                <a:cs typeface="Tahoma"/>
              </a:rPr>
              <a:t>Ходить</a:t>
            </a:r>
            <a:r>
              <a:rPr sz="20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404040"/>
                </a:solidFill>
                <a:latin typeface="Tahoma"/>
                <a:cs typeface="Tahoma"/>
              </a:rPr>
              <a:t>п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о</a:t>
            </a:r>
            <a:r>
              <a:rPr sz="2000" spc="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50" dirty="0">
                <a:solidFill>
                  <a:srgbClr val="404040"/>
                </a:solidFill>
                <a:latin typeface="Tahoma"/>
                <a:cs typeface="Tahoma"/>
              </a:rPr>
              <a:t>ПП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Э</a:t>
            </a:r>
            <a:r>
              <a:rPr sz="2000" spc="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404040"/>
                </a:solidFill>
                <a:latin typeface="Tahoma"/>
                <a:cs typeface="Tahoma"/>
              </a:rPr>
              <a:t>в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о</a:t>
            </a:r>
            <a:r>
              <a:rPr sz="20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10" dirty="0">
                <a:solidFill>
                  <a:srgbClr val="404040"/>
                </a:solidFill>
                <a:latin typeface="Tahoma"/>
                <a:cs typeface="Tahoma"/>
              </a:rPr>
              <a:t>время</a:t>
            </a:r>
            <a:endParaRPr sz="2000">
              <a:latin typeface="Tahoma"/>
              <a:cs typeface="Tahoma"/>
            </a:endParaRPr>
          </a:p>
          <a:p>
            <a:pPr marL="333375">
              <a:lnSpc>
                <a:spcPts val="2060"/>
              </a:lnSpc>
            </a:pPr>
            <a:r>
              <a:rPr sz="2000" spc="190" dirty="0">
                <a:solidFill>
                  <a:srgbClr val="404040"/>
                </a:solidFill>
                <a:latin typeface="Tahoma"/>
                <a:cs typeface="Tahoma"/>
              </a:rPr>
              <a:t>экзамена</a:t>
            </a:r>
            <a:r>
              <a:rPr sz="20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404040"/>
                </a:solidFill>
                <a:latin typeface="Tahoma"/>
                <a:cs typeface="Tahoma"/>
              </a:rPr>
              <a:t>без</a:t>
            </a:r>
            <a:r>
              <a:rPr sz="2000" spc="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404040"/>
                </a:solidFill>
                <a:latin typeface="Tahoma"/>
                <a:cs typeface="Tahoma"/>
              </a:rPr>
              <a:t>сопровождения.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1284732"/>
            <a:ext cx="4211320" cy="5500370"/>
            <a:chOff x="0" y="1284732"/>
            <a:chExt cx="4211320" cy="550037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84732"/>
              <a:ext cx="3410712" cy="31821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68196" y="4466844"/>
              <a:ext cx="2642616" cy="23180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734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0" y="609600"/>
            <a:ext cx="7239000" cy="5429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ашивка 2"/>
          <p:cNvSpPr/>
          <p:nvPr/>
        </p:nvSpPr>
        <p:spPr>
          <a:xfrm>
            <a:off x="360947" y="381000"/>
            <a:ext cx="1066800" cy="1066800"/>
          </a:xfrm>
          <a:prstGeom prst="chevron">
            <a:avLst>
              <a:gd name="adj" fmla="val 522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6200" y="4648200"/>
            <a:ext cx="2598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Bookman Old Style" pitchFamily="18" charset="0"/>
              </a:rPr>
              <a:t>2025/2026</a:t>
            </a:r>
          </a:p>
        </p:txBody>
      </p:sp>
    </p:spTree>
    <p:extLst>
      <p:ext uri="{BB962C8B-B14F-4D97-AF65-F5344CB8AC3E}">
        <p14:creationId xmlns:p14="http://schemas.microsoft.com/office/powerpoint/2010/main" val="363897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3231"/>
            <a:ext cx="1367155" cy="507365"/>
          </a:xfrm>
          <a:custGeom>
            <a:avLst/>
            <a:gdLst/>
            <a:ahLst/>
            <a:cxnLst/>
            <a:rect l="l" t="t" r="r" b="b"/>
            <a:pathLst>
              <a:path w="1367155" h="507365">
                <a:moveTo>
                  <a:pt x="0" y="0"/>
                </a:moveTo>
                <a:lnTo>
                  <a:pt x="0" y="503808"/>
                </a:lnTo>
                <a:lnTo>
                  <a:pt x="1020419" y="506983"/>
                </a:lnTo>
                <a:lnTo>
                  <a:pt x="1120838" y="506983"/>
                </a:lnTo>
                <a:lnTo>
                  <a:pt x="1127023" y="500633"/>
                </a:lnTo>
                <a:lnTo>
                  <a:pt x="1128928" y="498982"/>
                </a:lnTo>
                <a:lnTo>
                  <a:pt x="1359662" y="268985"/>
                </a:lnTo>
                <a:lnTo>
                  <a:pt x="1364996" y="261873"/>
                </a:lnTo>
                <a:lnTo>
                  <a:pt x="1366647" y="254634"/>
                </a:lnTo>
                <a:lnTo>
                  <a:pt x="1364996" y="247522"/>
                </a:lnTo>
                <a:lnTo>
                  <a:pt x="1359662" y="240410"/>
                </a:lnTo>
                <a:lnTo>
                  <a:pt x="1130465" y="11937"/>
                </a:lnTo>
                <a:lnTo>
                  <a:pt x="1125474" y="11937"/>
                </a:lnTo>
                <a:lnTo>
                  <a:pt x="1125474" y="7112"/>
                </a:lnTo>
                <a:lnTo>
                  <a:pt x="1120838" y="7112"/>
                </a:lnTo>
                <a:lnTo>
                  <a:pt x="1116012" y="2412"/>
                </a:lnTo>
                <a:lnTo>
                  <a:pt x="1020419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A32E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8561" y="246329"/>
            <a:ext cx="4002404" cy="110998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137160">
              <a:lnSpc>
                <a:spcPts val="4210"/>
              </a:lnSpc>
              <a:spcBef>
                <a:spcPts val="315"/>
              </a:spcBef>
            </a:pPr>
            <a:r>
              <a:rPr sz="3600" i="0" dirty="0">
                <a:solidFill>
                  <a:srgbClr val="000000"/>
                </a:solidFill>
                <a:latin typeface="Verdana"/>
                <a:cs typeface="Verdana"/>
              </a:rPr>
              <a:t>Участники</a:t>
            </a:r>
            <a:r>
              <a:rPr sz="3600" i="0" spc="-85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3600" i="0" spc="-25" dirty="0">
                <a:solidFill>
                  <a:srgbClr val="000000"/>
                </a:solidFill>
                <a:latin typeface="Verdana"/>
                <a:cs typeface="Verdana"/>
              </a:rPr>
              <a:t>ОГЭ </a:t>
            </a:r>
            <a:r>
              <a:rPr sz="3600" i="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Verdana"/>
                <a:cs typeface="Verdana"/>
              </a:rPr>
              <a:t>имеют</a:t>
            </a:r>
            <a:r>
              <a:rPr sz="3600" i="0" u="heavy" spc="-1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Verdana"/>
                <a:cs typeface="Verdana"/>
              </a:rPr>
              <a:t> </a:t>
            </a:r>
            <a:r>
              <a:rPr sz="3600" i="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Verdana"/>
                <a:cs typeface="Verdana"/>
              </a:rPr>
              <a:t>право</a:t>
            </a:r>
            <a:r>
              <a:rPr sz="3600" i="0" u="heavy" spc="-1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Verdana"/>
                <a:cs typeface="Verdana"/>
              </a:rPr>
              <a:t> </a:t>
            </a:r>
            <a:r>
              <a:rPr sz="3600" i="0" spc="-25" dirty="0">
                <a:solidFill>
                  <a:srgbClr val="000000"/>
                </a:solidFill>
                <a:latin typeface="Verdana"/>
                <a:cs typeface="Verdana"/>
              </a:rPr>
              <a:t>на: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3656" y="1292428"/>
            <a:ext cx="8274684" cy="481774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77495" marR="146050" indent="-265430">
              <a:lnSpc>
                <a:spcPct val="93800"/>
              </a:lnSpc>
              <a:spcBef>
                <a:spcPts val="290"/>
              </a:spcBef>
            </a:pPr>
            <a:r>
              <a:rPr sz="2400" dirty="0">
                <a:latin typeface="Verdana"/>
                <a:cs typeface="Verdana"/>
              </a:rPr>
              <a:t>*выход</a:t>
            </a:r>
            <a:r>
              <a:rPr sz="2400" spc="-8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из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аудитории</a:t>
            </a:r>
            <a:r>
              <a:rPr sz="2400" spc="-8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по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уважительной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причине</a:t>
            </a:r>
            <a:r>
              <a:rPr sz="2400" spc="-15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(в </a:t>
            </a:r>
            <a:r>
              <a:rPr sz="2400" dirty="0">
                <a:latin typeface="Verdana"/>
                <a:cs typeface="Verdana"/>
              </a:rPr>
              <a:t>этом</a:t>
            </a:r>
            <a:r>
              <a:rPr sz="2400" spc="-6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случае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все</a:t>
            </a:r>
            <a:r>
              <a:rPr sz="2400" spc="-7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экзаменационные</a:t>
            </a:r>
            <a:r>
              <a:rPr sz="2400" spc="-9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материалы </a:t>
            </a:r>
            <a:r>
              <a:rPr sz="2400" dirty="0">
                <a:latin typeface="Verdana"/>
                <a:cs typeface="Verdana"/>
              </a:rPr>
              <a:t>оставляются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на</a:t>
            </a:r>
            <a:r>
              <a:rPr sz="2400" spc="-9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парте</a:t>
            </a:r>
            <a:r>
              <a:rPr sz="2400" spc="-6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в</a:t>
            </a:r>
            <a:r>
              <a:rPr sz="2400" spc="-2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аудитории);</a:t>
            </a:r>
            <a:endParaRPr sz="2400">
              <a:latin typeface="Verdana"/>
              <a:cs typeface="Verdana"/>
            </a:endParaRPr>
          </a:p>
          <a:p>
            <a:pPr marL="277495" marR="1785620" indent="-265430">
              <a:lnSpc>
                <a:spcPct val="100000"/>
              </a:lnSpc>
              <a:spcBef>
                <a:spcPts val="325"/>
              </a:spcBef>
            </a:pPr>
            <a:r>
              <a:rPr sz="2400" dirty="0">
                <a:latin typeface="Verdana"/>
                <a:cs typeface="Verdana"/>
              </a:rPr>
              <a:t>*</a:t>
            </a:r>
            <a:r>
              <a:rPr sz="2400" spc="-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на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досрочную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сдачу</a:t>
            </a:r>
            <a:r>
              <a:rPr sz="2400" spc="-10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экзаменационных материалов;</a:t>
            </a:r>
            <a:endParaRPr sz="2400">
              <a:latin typeface="Verdana"/>
              <a:cs typeface="Verdana"/>
            </a:endParaRPr>
          </a:p>
          <a:p>
            <a:pPr marL="277495" marR="384810" indent="-160020">
              <a:lnSpc>
                <a:spcPct val="100000"/>
              </a:lnSpc>
              <a:spcBef>
                <a:spcPts val="295"/>
              </a:spcBef>
            </a:pPr>
            <a:r>
              <a:rPr sz="2400" dirty="0">
                <a:latin typeface="Verdana"/>
                <a:cs typeface="Verdana"/>
              </a:rPr>
              <a:t>*прервать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экзамен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по</a:t>
            </a:r>
            <a:r>
              <a:rPr sz="2400" spc="-7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уважительной</a:t>
            </a:r>
            <a:r>
              <a:rPr sz="2400" spc="-10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причине </a:t>
            </a:r>
            <a:r>
              <a:rPr sz="2400" dirty="0">
                <a:latin typeface="Verdana"/>
                <a:cs typeface="Verdana"/>
              </a:rPr>
              <a:t>(состояние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здоровья).</a:t>
            </a:r>
            <a:r>
              <a:rPr sz="2400" spc="-9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В</a:t>
            </a:r>
            <a:r>
              <a:rPr sz="2400" spc="-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таком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случае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участник </a:t>
            </a:r>
            <a:r>
              <a:rPr sz="2400" dirty="0">
                <a:latin typeface="Verdana"/>
                <a:cs typeface="Verdana"/>
              </a:rPr>
              <a:t>экзамена</a:t>
            </a:r>
            <a:r>
              <a:rPr sz="2400" spc="-16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обязан</a:t>
            </a:r>
            <a:r>
              <a:rPr sz="2400" spc="-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обратиться</a:t>
            </a:r>
            <a:r>
              <a:rPr sz="2400" spc="-6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к</a:t>
            </a:r>
            <a:r>
              <a:rPr sz="2400" spc="-1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дежурному</a:t>
            </a:r>
            <a:endParaRPr sz="2400">
              <a:latin typeface="Verdana"/>
              <a:cs typeface="Verdana"/>
            </a:endParaRPr>
          </a:p>
          <a:p>
            <a:pPr marL="277495" marR="9398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Verdana"/>
                <a:cs typeface="Verdana"/>
              </a:rPr>
              <a:t>медицинскому</a:t>
            </a:r>
            <a:r>
              <a:rPr sz="2400" spc="-1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сотруднику,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который</a:t>
            </a:r>
            <a:r>
              <a:rPr sz="2400" spc="-9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зафиксирует </a:t>
            </a:r>
            <a:r>
              <a:rPr sz="2400" dirty="0">
                <a:latin typeface="Verdana"/>
                <a:cs typeface="Verdana"/>
              </a:rPr>
              <a:t>в</a:t>
            </a:r>
            <a:r>
              <a:rPr sz="2400" spc="-1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протоколе</a:t>
            </a:r>
            <a:r>
              <a:rPr sz="2400" spc="-7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причину</a:t>
            </a:r>
            <a:r>
              <a:rPr sz="2400" spc="-10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досрочной</a:t>
            </a:r>
            <a:r>
              <a:rPr sz="2400" spc="-8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сдачи</a:t>
            </a:r>
            <a:endParaRPr sz="2400">
              <a:latin typeface="Verdana"/>
              <a:cs typeface="Verdana"/>
            </a:endParaRPr>
          </a:p>
          <a:p>
            <a:pPr marL="277495" marR="508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Verdana"/>
                <a:cs typeface="Verdana"/>
              </a:rPr>
              <a:t>экзаменационных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материалов.</a:t>
            </a:r>
            <a:r>
              <a:rPr sz="2400" spc="-1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Организатор</a:t>
            </a:r>
            <a:r>
              <a:rPr sz="2400" spc="-120" dirty="0">
                <a:latin typeface="Verdana"/>
                <a:cs typeface="Verdana"/>
              </a:rPr>
              <a:t> </a:t>
            </a:r>
            <a:r>
              <a:rPr sz="2400" spc="-50" dirty="0">
                <a:latin typeface="Verdana"/>
                <a:cs typeface="Verdana"/>
              </a:rPr>
              <a:t>в </a:t>
            </a:r>
            <a:r>
              <a:rPr sz="2400" dirty="0">
                <a:latin typeface="Verdana"/>
                <a:cs typeface="Verdana"/>
              </a:rPr>
              <a:t>протоколе</a:t>
            </a:r>
            <a:r>
              <a:rPr sz="2400" spc="-10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делает</a:t>
            </a:r>
            <a:r>
              <a:rPr sz="2400" spc="-14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отметку:</a:t>
            </a:r>
            <a:r>
              <a:rPr sz="2400" spc="-114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«Не</a:t>
            </a:r>
            <a:r>
              <a:rPr sz="2400" spc="-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закончил</a:t>
            </a:r>
            <a:r>
              <a:rPr sz="2400" spc="-10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экзамен </a:t>
            </a:r>
            <a:r>
              <a:rPr sz="2400" dirty="0">
                <a:latin typeface="Verdana"/>
                <a:cs typeface="Verdana"/>
              </a:rPr>
              <a:t>по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уважительной</a:t>
            </a:r>
            <a:r>
              <a:rPr sz="2400" spc="-14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причине»</a:t>
            </a:r>
            <a:endParaRPr sz="240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0246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1600" y="609600"/>
            <a:ext cx="5808345" cy="469963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77495" marR="207645" indent="-265430">
              <a:lnSpc>
                <a:spcPts val="3030"/>
              </a:lnSpc>
              <a:spcBef>
                <a:spcPts val="484"/>
              </a:spcBef>
            </a:pPr>
            <a:r>
              <a:rPr sz="2800" dirty="0">
                <a:latin typeface="Verdana"/>
                <a:cs typeface="Verdana"/>
              </a:rPr>
              <a:t>*в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этот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же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день</a:t>
            </a:r>
            <a:r>
              <a:rPr sz="2800" spc="-2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участник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ОГЭ </a:t>
            </a:r>
            <a:r>
              <a:rPr sz="2800" dirty="0">
                <a:latin typeface="Verdana"/>
                <a:cs typeface="Verdana"/>
              </a:rPr>
              <a:t>обязан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обратиться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50" dirty="0">
                <a:latin typeface="Verdana"/>
                <a:cs typeface="Verdana"/>
              </a:rPr>
              <a:t>в</a:t>
            </a:r>
            <a:endParaRPr sz="2800" dirty="0">
              <a:latin typeface="Verdana"/>
              <a:cs typeface="Verdana"/>
            </a:endParaRPr>
          </a:p>
          <a:p>
            <a:pPr marL="277495">
              <a:lnSpc>
                <a:spcPts val="2755"/>
              </a:lnSpc>
            </a:pPr>
            <a:r>
              <a:rPr sz="2800" dirty="0">
                <a:latin typeface="Verdana"/>
                <a:cs typeface="Verdana"/>
              </a:rPr>
              <a:t>медицинское</a:t>
            </a:r>
            <a:r>
              <a:rPr sz="2800" spc="-1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учреждение</a:t>
            </a:r>
            <a:r>
              <a:rPr sz="2800" spc="-160" dirty="0">
                <a:latin typeface="Verdana"/>
                <a:cs typeface="Verdana"/>
              </a:rPr>
              <a:t> </a:t>
            </a:r>
            <a:r>
              <a:rPr sz="2800" spc="-50" dirty="0">
                <a:latin typeface="Verdana"/>
                <a:cs typeface="Verdana"/>
              </a:rPr>
              <a:t>и</a:t>
            </a:r>
            <a:endParaRPr sz="2800" dirty="0">
              <a:latin typeface="Verdana"/>
              <a:cs typeface="Verdana"/>
            </a:endParaRPr>
          </a:p>
          <a:p>
            <a:pPr marL="277495" marR="183515">
              <a:lnSpc>
                <a:spcPct val="89500"/>
              </a:lnSpc>
              <a:spcBef>
                <a:spcPts val="165"/>
              </a:spcBef>
            </a:pPr>
            <a:r>
              <a:rPr sz="2800" dirty="0">
                <a:latin typeface="Verdana"/>
                <a:cs typeface="Verdana"/>
              </a:rPr>
              <a:t>предоставить</a:t>
            </a:r>
            <a:r>
              <a:rPr sz="2800" spc="-1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в</a:t>
            </a:r>
            <a:r>
              <a:rPr sz="2800" spc="-1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ППЭ</a:t>
            </a:r>
            <a:r>
              <a:rPr sz="2800" spc="-13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справку </a:t>
            </a:r>
            <a:r>
              <a:rPr sz="2800" dirty="0">
                <a:latin typeface="Verdana"/>
                <a:cs typeface="Verdana"/>
              </a:rPr>
              <a:t>о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полученной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медицинской помощи;</a:t>
            </a:r>
            <a:endParaRPr sz="2800" dirty="0">
              <a:latin typeface="Verdana"/>
              <a:cs typeface="Verdana"/>
            </a:endParaRPr>
          </a:p>
          <a:p>
            <a:pPr marL="12700">
              <a:lnSpc>
                <a:spcPts val="3040"/>
              </a:lnSpc>
            </a:pPr>
            <a:r>
              <a:rPr sz="2800" dirty="0">
                <a:latin typeface="Verdana"/>
                <a:cs typeface="Verdana"/>
              </a:rPr>
              <a:t>*на</a:t>
            </a:r>
            <a:r>
              <a:rPr sz="2800" spc="-6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основании</a:t>
            </a:r>
            <a:endParaRPr sz="2800" dirty="0">
              <a:latin typeface="Verdana"/>
              <a:cs typeface="Verdana"/>
            </a:endParaRPr>
          </a:p>
          <a:p>
            <a:pPr marL="277495" marR="5080">
              <a:lnSpc>
                <a:spcPct val="89800"/>
              </a:lnSpc>
              <a:spcBef>
                <a:spcPts val="285"/>
              </a:spcBef>
            </a:pPr>
            <a:r>
              <a:rPr sz="2800" dirty="0">
                <a:latin typeface="Verdana"/>
                <a:cs typeface="Verdana"/>
              </a:rPr>
              <a:t>предоставленного</a:t>
            </a:r>
            <a:r>
              <a:rPr sz="2800" spc="-21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документа </a:t>
            </a:r>
            <a:r>
              <a:rPr sz="2800" dirty="0">
                <a:latin typeface="Verdana"/>
                <a:cs typeface="Verdana"/>
              </a:rPr>
              <a:t>будет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решаться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вопрос</a:t>
            </a:r>
            <a:r>
              <a:rPr sz="2800" spc="-130" dirty="0">
                <a:latin typeface="Verdana"/>
                <a:cs typeface="Verdana"/>
              </a:rPr>
              <a:t> </a:t>
            </a:r>
            <a:r>
              <a:rPr sz="2800" spc="-50" dirty="0">
                <a:latin typeface="Verdana"/>
                <a:cs typeface="Verdana"/>
              </a:rPr>
              <a:t>о </a:t>
            </a:r>
            <a:r>
              <a:rPr sz="2800" dirty="0">
                <a:latin typeface="Verdana"/>
                <a:cs typeface="Verdana"/>
              </a:rPr>
              <a:t>предоставлении</a:t>
            </a:r>
            <a:r>
              <a:rPr sz="2800" spc="-229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возможности </a:t>
            </a:r>
            <a:r>
              <a:rPr sz="2800" dirty="0">
                <a:latin typeface="Verdana"/>
                <a:cs typeface="Verdana"/>
              </a:rPr>
              <a:t>сдачи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экзамена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spc="-50" dirty="0">
                <a:latin typeface="Verdana"/>
                <a:cs typeface="Verdana"/>
              </a:rPr>
              <a:t>в </a:t>
            </a:r>
            <a:r>
              <a:rPr sz="2800" dirty="0">
                <a:latin typeface="Verdana"/>
                <a:cs typeface="Verdana"/>
              </a:rPr>
              <a:t>дополнительные</a:t>
            </a:r>
            <a:r>
              <a:rPr sz="2800" spc="-19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сроки.</a:t>
            </a:r>
            <a:endParaRPr sz="2800" dirty="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9800" y="1625917"/>
            <a:ext cx="3227832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9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1A596D19-EA0F-CE94-A235-51300653D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924800" cy="128111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Неудовлетворительный результат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4D412A5C-54E5-A82D-0A65-FB64D88396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8529" y="1232227"/>
            <a:ext cx="7772400" cy="5257800"/>
          </a:xfrm>
        </p:spPr>
        <p:txBody>
          <a:bodyPr rtlCol="0">
            <a:normAutofit/>
          </a:bodyPr>
          <a:lstStyle/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b="1" dirty="0"/>
              <a:t>	Школьники, получившие на ОГЭ </a:t>
            </a:r>
            <a:r>
              <a:rPr lang="ru-RU" sz="2800" b="1" dirty="0">
                <a:solidFill>
                  <a:srgbClr val="7030A0"/>
                </a:solidFill>
              </a:rPr>
              <a:t>неудовлетворительный результат </a:t>
            </a:r>
            <a:r>
              <a:rPr lang="ru-RU" sz="2800" b="1" dirty="0"/>
              <a:t>по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одному или двум предметам</a:t>
            </a:r>
            <a:r>
              <a:rPr lang="ru-RU" sz="2800" b="1" dirty="0"/>
              <a:t>, могут пересдать экзамены в резервные сроки. </a:t>
            </a:r>
          </a:p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Clr>
                <a:srgbClr val="B13F9A"/>
              </a:buClr>
              <a:buFont typeface="Wingdings 2" pitchFamily="2" charset="2"/>
              <a:buNone/>
            </a:pPr>
            <a:r>
              <a:rPr lang="ru-RU" altLang="ru-RU" sz="2800" b="1" dirty="0"/>
              <a:t>	Если выпускник </a:t>
            </a:r>
            <a:r>
              <a:rPr lang="ru-RU" altLang="ru-RU" sz="2800" b="1" u="sng" dirty="0"/>
              <a:t>не преодолел минимальный порог </a:t>
            </a:r>
            <a:r>
              <a:rPr lang="ru-RU" altLang="ru-RU" sz="2800" b="1" dirty="0">
                <a:solidFill>
                  <a:srgbClr val="7030A0"/>
                </a:solidFill>
              </a:rPr>
              <a:t>по трем и более предметам</a:t>
            </a:r>
            <a:r>
              <a:rPr lang="ru-RU" altLang="ru-RU" sz="2800" b="1" dirty="0"/>
              <a:t>, повторная сдача ОГЭ для него возможна </a:t>
            </a:r>
            <a:r>
              <a:rPr lang="ru-RU" altLang="ru-RU" sz="2800" b="1" dirty="0">
                <a:solidFill>
                  <a:srgbClr val="FF0000"/>
                </a:solidFill>
              </a:rPr>
              <a:t>только осенью (в сентябре)</a:t>
            </a:r>
            <a:r>
              <a:rPr lang="ru-RU" altLang="ru-RU" sz="2800" b="1" dirty="0"/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2FF88489-976E-0421-4B69-D888537EFCD0}"/>
              </a:ext>
            </a:extLst>
          </p:cNvPr>
          <p:cNvSpPr txBox="1">
            <a:spLocks/>
          </p:cNvSpPr>
          <p:nvPr/>
        </p:nvSpPr>
        <p:spPr>
          <a:xfrm>
            <a:off x="1219200" y="391318"/>
            <a:ext cx="7391400" cy="607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Выпускники 9-го класса, </a:t>
            </a:r>
            <a:r>
              <a:rPr lang="ru-RU" altLang="ru-RU" sz="2800" b="1" dirty="0">
                <a:solidFill>
                  <a:srgbClr val="FF0000"/>
                </a:solidFill>
              </a:rPr>
              <a:t>не сдавшие ОГЭ в осенний период в 2026 году</a:t>
            </a:r>
            <a:r>
              <a:rPr lang="ru-RU" altLang="ru-RU" sz="2800" b="1" dirty="0"/>
              <a:t>, по решению родителей </a:t>
            </a:r>
            <a:r>
              <a:rPr lang="ru-RU" altLang="ru-RU" sz="2800" b="1" u="sng" dirty="0"/>
              <a:t>либо </a:t>
            </a:r>
            <a:r>
              <a:rPr lang="ru-RU" altLang="ru-RU" sz="2800" b="1" u="sng" dirty="0">
                <a:solidFill>
                  <a:srgbClr val="FF0000"/>
                </a:solidFill>
              </a:rPr>
              <a:t>остаются в школе на второй год</a:t>
            </a:r>
            <a:r>
              <a:rPr lang="ru-RU" altLang="ru-RU" sz="2800" b="1" u="sng" dirty="0"/>
              <a:t>, либо вместо аттестата получают </a:t>
            </a:r>
            <a:r>
              <a:rPr lang="ru-RU" altLang="ru-RU" sz="2800" b="1" u="sng" dirty="0">
                <a:solidFill>
                  <a:srgbClr val="FF0000"/>
                </a:solidFill>
              </a:rPr>
              <a:t>справку об обучении установленного образца</a:t>
            </a:r>
            <a:r>
              <a:rPr lang="ru-RU" altLang="ru-RU" sz="2800" b="1" u="sng" dirty="0"/>
              <a:t>. </a:t>
            </a:r>
          </a:p>
          <a:p>
            <a:pPr>
              <a:buFont typeface="Wingdings" pitchFamily="2" charset="2"/>
              <a:buChar char="Ø"/>
            </a:pPr>
            <a:endParaRPr lang="ru-RU" altLang="ru-RU" sz="2800" b="1" dirty="0"/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>
                <a:solidFill>
                  <a:srgbClr val="7030A0"/>
                </a:solidFill>
              </a:rPr>
              <a:t>Во втором случае можно сдать ОГЭ повторно через год.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Такие же правила действуют и для девятиклассников, имеющих </a:t>
            </a:r>
            <a:r>
              <a:rPr lang="ru-RU" altLang="ru-RU" sz="2800" b="1" u="sng" dirty="0">
                <a:solidFill>
                  <a:srgbClr val="00B050"/>
                </a:solidFill>
              </a:rPr>
              <a:t>неудовлетворительные годовые оценки и не допущенных к ОГЭ</a:t>
            </a:r>
            <a:r>
              <a:rPr lang="ru-RU" altLang="ru-RU" sz="2800" b="1" dirty="0"/>
              <a:t>.</a:t>
            </a:r>
          </a:p>
          <a:p>
            <a:pPr>
              <a:buFont typeface="Wingdings" pitchFamily="2" charset="2"/>
              <a:buChar char="Ø"/>
            </a:pPr>
            <a:endParaRPr lang="ru-RU" alt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21AE06AB-09D5-1EA2-73DB-0F8239CF33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5400" y="457200"/>
            <a:ext cx="7696200" cy="6248400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экзаменах </a:t>
            </a:r>
            <a:r>
              <a:rPr lang="ru-RU" sz="2800" b="1" dirty="0">
                <a:solidFill>
                  <a:srgbClr val="FF0000"/>
                </a:solidFill>
              </a:rPr>
              <a:t>запрещено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использовать </a:t>
            </a:r>
            <a:r>
              <a:rPr lang="ru-RU" sz="2800" b="1" dirty="0">
                <a:solidFill>
                  <a:schemeClr val="accent2"/>
                </a:solidFill>
              </a:rPr>
              <a:t>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accent2"/>
                </a:solidFill>
              </a:rPr>
              <a:t>мобильные телефоны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или иные средства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связи;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любые электронно-вычислительные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 и справочные материалы и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устройства.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Также запрещаются: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разговоры,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вставания с мест,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пересаживания,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списывания (шпаргалки),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обмен любыми материалами и предметами, хождение по ППЭ во время экзамена без сопровождения.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2">
            <a:extLst>
              <a:ext uri="{FF2B5EF4-FFF2-40B4-BE49-F238E27FC236}">
                <a16:creationId xmlns:a16="http://schemas.microsoft.com/office/drawing/2014/main" id="{1BA68634-DF4C-E5F4-3E42-9781CF99D9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6800" y="533400"/>
            <a:ext cx="7391400" cy="6143625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altLang="ru-RU" sz="4400" b="1"/>
              <a:t>Лица, допустившие нарушение установленного порядка проведения ГИА, 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удаляются с экзамена!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Пересдача возможна </a:t>
            </a:r>
          </a:p>
          <a:p>
            <a:pPr marL="0" indent="0" algn="ctr">
              <a:buFontTx/>
              <a:buNone/>
            </a:pPr>
            <a:r>
              <a:rPr lang="ru-RU" altLang="ru-RU" sz="6000" b="1">
                <a:solidFill>
                  <a:srgbClr val="C00000"/>
                </a:solidFill>
              </a:rPr>
              <a:t>ТОЛЬКО ОСЕНЬЮ!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Объект 2">
            <a:extLst>
              <a:ext uri="{FF2B5EF4-FFF2-40B4-BE49-F238E27FC236}">
                <a16:creationId xmlns:a16="http://schemas.microsoft.com/office/drawing/2014/main" id="{A394E96B-BD89-C35F-EED6-DDA2C698E1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381000"/>
            <a:ext cx="7400925" cy="6296025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обучающийся </a:t>
            </a:r>
            <a:r>
              <a:rPr lang="ru-RU" altLang="ru-RU" sz="4000" b="1" dirty="0">
                <a:solidFill>
                  <a:srgbClr val="C00000"/>
                </a:solidFill>
              </a:rPr>
              <a:t>по состоянию здоровья</a:t>
            </a:r>
            <a:r>
              <a:rPr lang="ru-RU" altLang="ru-RU" sz="4000" b="1" dirty="0">
                <a:solidFill>
                  <a:srgbClr val="222268"/>
                </a:solidFill>
              </a:rPr>
              <a:t> </a:t>
            </a: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 может завершить выполнение экзаменационной работы, 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 он досрочно покидает аудиторию.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Экзамен может быть пересдан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rgbClr val="C00000"/>
                </a:solidFill>
              </a:rPr>
              <a:t> в резервные дни</a:t>
            </a:r>
            <a:r>
              <a:rPr lang="ru-RU" altLang="ru-RU" sz="4000" b="1" dirty="0">
                <a:solidFill>
                  <a:srgbClr val="222268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15A51-E479-33DF-2CEB-933CB728D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28FB3143-AF8E-BDA7-4DBB-03026CF507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1752600"/>
            <a:ext cx="7543800" cy="48006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ru-RU" altLang="ru-RU" sz="3200" b="1" dirty="0">
                <a:solidFill>
                  <a:srgbClr val="C00000"/>
                </a:solidFill>
              </a:rPr>
              <a:t>Удовлетворительные результаты </a:t>
            </a:r>
            <a:r>
              <a:rPr lang="ru-RU" altLang="ru-RU" sz="3200" b="1" dirty="0">
                <a:solidFill>
                  <a:srgbClr val="002060"/>
                </a:solidFill>
              </a:rPr>
              <a:t>государственной итоговой аттестации </a:t>
            </a:r>
            <a:r>
              <a:rPr lang="ru-RU" altLang="ru-RU" sz="3200" b="1" dirty="0">
                <a:solidFill>
                  <a:srgbClr val="C00000"/>
                </a:solidFill>
              </a:rPr>
              <a:t>по ВСЕМ ЧЕТЫРЕМ ПРЕДМЕТАМ </a:t>
            </a:r>
            <a:r>
              <a:rPr lang="ru-RU" altLang="ru-RU" sz="3200" b="1" dirty="0">
                <a:solidFill>
                  <a:srgbClr val="002060"/>
                </a:solidFill>
              </a:rPr>
              <a:t>являются основанием для </a:t>
            </a:r>
            <a:r>
              <a:rPr lang="ru-RU" altLang="ru-RU" sz="3200" b="1" dirty="0">
                <a:solidFill>
                  <a:srgbClr val="7030A0"/>
                </a:solidFill>
              </a:rPr>
              <a:t>выдачи аттестата об основном общем образовании и влияют на отметки, идущие в аттестат по этим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314092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15A51-E479-33DF-2CEB-933CB728D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59E191C-EBA6-6ED5-7FEF-845E222FD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540188"/>
            <a:ext cx="7848600" cy="5317811"/>
          </a:xfr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В аттестат выпускнику, получившему удовлетворительные результаты на ГИА по четырем выбранным предметам, выставляются итоговые отметки, которые определяются так: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u="sng" dirty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600" b="1" u="sng" dirty="0">
                <a:solidFill>
                  <a:srgbClr val="7030A0"/>
                </a:solidFill>
              </a:rPr>
              <a:t>Годовая отметка </a:t>
            </a:r>
            <a:r>
              <a:rPr lang="ru-RU" sz="9600" b="1" dirty="0">
                <a:solidFill>
                  <a:srgbClr val="7030A0"/>
                </a:solidFill>
              </a:rPr>
              <a:t>- среднее  арифметическое четвертных отметок по предмету за 9 класс;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u="sng" dirty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600" b="1" u="sng" dirty="0">
                <a:solidFill>
                  <a:srgbClr val="C00000"/>
                </a:solidFill>
              </a:rPr>
              <a:t>Итоговая отметка </a:t>
            </a:r>
            <a:r>
              <a:rPr lang="ru-RU" sz="9600" b="1" dirty="0">
                <a:solidFill>
                  <a:srgbClr val="C00000"/>
                </a:solidFill>
              </a:rPr>
              <a:t>- среднее арифметическое годовой и экзаменационной отметки.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dirty="0">
              <a:solidFill>
                <a:srgbClr val="C00000"/>
              </a:solidFill>
            </a:endParaRPr>
          </a:p>
          <a:p>
            <a:pPr marL="0" indent="0"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По оставшимся предметам выставляются </a:t>
            </a:r>
            <a:r>
              <a:rPr lang="ru-RU" sz="9600" b="1" dirty="0">
                <a:solidFill>
                  <a:srgbClr val="7030A0"/>
                </a:solidFill>
              </a:rPr>
              <a:t>годовые отметки</a:t>
            </a:r>
            <a:r>
              <a:rPr lang="ru-RU" sz="9600" b="1" dirty="0">
                <a:solidFill>
                  <a:srgbClr val="002060"/>
                </a:solidFill>
              </a:rPr>
              <a:t>.</a:t>
            </a:r>
            <a:endParaRPr lang="ru-RU" sz="9600" dirty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6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060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>
            <a:extLst>
              <a:ext uri="{FF2B5EF4-FFF2-40B4-BE49-F238E27FC236}">
                <a16:creationId xmlns:a16="http://schemas.microsoft.com/office/drawing/2014/main" id="{A19D935B-64B1-453B-6C3C-EC520611B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340644"/>
            <a:ext cx="8610600" cy="1281112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b="1" dirty="0">
                <a:latin typeface="Bookman Old Style" pitchFamily="18" charset="0"/>
              </a:rPr>
              <a:t>ИНДИВИДУАЛЬНЫЙ ПРОЕКТ-9 </a:t>
            </a:r>
            <a:br>
              <a:rPr lang="ru-RU" altLang="ru-RU" b="1" dirty="0">
                <a:latin typeface="Bookman Old Style" pitchFamily="18" charset="0"/>
              </a:rPr>
            </a:br>
            <a:r>
              <a:rPr lang="ru-RU" altLang="ru-RU" sz="3200" dirty="0">
                <a:latin typeface="Bookman Old Style" pitchFamily="18" charset="0"/>
              </a:rPr>
              <a:t>за курс основного общего образования</a:t>
            </a:r>
            <a:endParaRPr lang="ru-RU" altLang="ru-RU" dirty="0">
              <a:latin typeface="Bookman Old Style" pitchFamily="18" charset="0"/>
            </a:endParaRP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960" y="2362200"/>
            <a:ext cx="43434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13C62D15-432E-B6C4-8612-69EE9C15DA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6028" y="1544637"/>
            <a:ext cx="8358772" cy="53133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-- является допуском выпускников 9 класса к государственной итоговой аттестации.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sz="3200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3200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на участие в итоговом собеседовании </a:t>
            </a:r>
            <a:r>
              <a:rPr lang="ru-RU" alt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необходимо подать в МБОУ школа №17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         до 1 декабря 2025г.</a:t>
            </a:r>
            <a:r>
              <a:rPr lang="ru-RU" altLang="ru-RU" sz="4000" b="1" u="sng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Нашивка 2"/>
          <p:cNvSpPr/>
          <p:nvPr/>
        </p:nvSpPr>
        <p:spPr>
          <a:xfrm>
            <a:off x="360947" y="381000"/>
            <a:ext cx="1066800" cy="1066800"/>
          </a:xfrm>
          <a:prstGeom prst="chevron">
            <a:avLst>
              <a:gd name="adj" fmla="val 522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1066800" y="381000"/>
            <a:ext cx="8077200" cy="10668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76400" y="437346"/>
            <a:ext cx="6934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Bookman Old Style" pitchFamily="18" charset="0"/>
                <a:cs typeface="Times New Roman" panose="02020603050405020304" pitchFamily="18" charset="0"/>
              </a:rPr>
              <a:t>Итоговое собеседование </a:t>
            </a:r>
          </a:p>
          <a:p>
            <a:r>
              <a:rPr lang="ru-RU" sz="2800" dirty="0">
                <a:solidFill>
                  <a:schemeClr val="bg1"/>
                </a:solidFill>
                <a:latin typeface="Bookman Old Style" pitchFamily="18" charset="0"/>
                <a:cs typeface="Times New Roman" panose="02020603050405020304" pitchFamily="18" charset="0"/>
              </a:rPr>
              <a:t>по русскому языку </a:t>
            </a:r>
            <a:endParaRPr lang="ru-RU" sz="2800" dirty="0">
              <a:solidFill>
                <a:schemeClr val="bg1"/>
              </a:solidFill>
              <a:latin typeface="Bookman Old Style" pitchFamily="18" charset="0"/>
            </a:endParaRPr>
          </a:p>
        </p:txBody>
      </p:sp>
      <p:sp>
        <p:nvSpPr>
          <p:cNvPr id="5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67944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419600" y="5715000"/>
            <a:ext cx="37096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Заявление участника ИС-9</a:t>
            </a:r>
          </a:p>
          <a:p>
            <a:r>
              <a:rPr lang="ru-RU" sz="2000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Копия паспорта(стр.1)</a:t>
            </a:r>
          </a:p>
          <a:p>
            <a:r>
              <a:rPr lang="ru-RU" sz="2000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Копия СНИЛС</a:t>
            </a:r>
            <a:endParaRPr lang="ru-RU" sz="2000" dirty="0"/>
          </a:p>
        </p:txBody>
      </p:sp>
      <p:pic>
        <p:nvPicPr>
          <p:cNvPr id="12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66" y="4597400"/>
            <a:ext cx="2427629" cy="2427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ъект 2">
            <a:extLst>
              <a:ext uri="{FF2B5EF4-FFF2-40B4-BE49-F238E27FC236}">
                <a16:creationId xmlns:a16="http://schemas.microsoft.com/office/drawing/2014/main" id="{E3A0AF78-658B-BA26-D3D8-DB72F0AA1D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99440" y="1600200"/>
            <a:ext cx="8534400" cy="4953000"/>
          </a:xfrm>
        </p:spPr>
        <p:txBody>
          <a:bodyPr/>
          <a:lstStyle/>
          <a:p>
            <a:r>
              <a:rPr lang="ru-RU" altLang="ru-RU" dirty="0"/>
              <a:t>Цели и задачи проектной деятельности</a:t>
            </a:r>
          </a:p>
          <a:p>
            <a:r>
              <a:rPr lang="ru-RU" altLang="ru-RU" dirty="0"/>
              <a:t>Проект как форма итоговой аттестации обучающихся.</a:t>
            </a:r>
          </a:p>
          <a:p>
            <a:r>
              <a:rPr lang="ru-RU" altLang="ru-RU" dirty="0"/>
              <a:t>Требования к организации работы над индивидуальным проектом</a:t>
            </a:r>
          </a:p>
          <a:p>
            <a:r>
              <a:rPr lang="ru-RU" altLang="ru-RU" dirty="0"/>
              <a:t>Требования к содержанию и направленности индивидуальных итоговых проектов</a:t>
            </a:r>
          </a:p>
          <a:p>
            <a:r>
              <a:rPr lang="ru-RU" altLang="ru-RU" dirty="0"/>
              <a:t>Требования к оформлению индивидуального итогового проекта</a:t>
            </a:r>
          </a:p>
          <a:p>
            <a:r>
              <a:rPr lang="ru-RU" altLang="ru-RU" dirty="0"/>
              <a:t>Требования к защите индивидуального проекта</a:t>
            </a:r>
          </a:p>
          <a:p>
            <a:r>
              <a:rPr lang="ru-RU" altLang="ru-RU" dirty="0"/>
              <a:t>РЕГЛАМЕНТ РАБОТЫ НАД ПРОЕКТОМ</a:t>
            </a:r>
          </a:p>
          <a:p>
            <a:pPr lvl="1"/>
            <a:r>
              <a:rPr lang="ru-RU" altLang="ru-RU" dirty="0"/>
              <a:t>Сентябрь – подготовительный этап (определение темы, куратора)</a:t>
            </a:r>
          </a:p>
          <a:p>
            <a:pPr lvl="1"/>
            <a:r>
              <a:rPr lang="ru-RU" altLang="ru-RU" dirty="0"/>
              <a:t>Октябрь – планирование работы</a:t>
            </a:r>
          </a:p>
          <a:p>
            <a:pPr lvl="1"/>
            <a:r>
              <a:rPr lang="ru-RU" altLang="ru-RU" dirty="0"/>
              <a:t>Ноябрь – декабрь - работа над проектом</a:t>
            </a:r>
          </a:p>
          <a:p>
            <a:pPr lvl="1"/>
            <a:r>
              <a:rPr lang="ru-RU" altLang="ru-RU" dirty="0"/>
              <a:t>Декабрь – январь – сдача проекта для проверки и написания рецензии</a:t>
            </a:r>
          </a:p>
          <a:p>
            <a:pPr lvl="1"/>
            <a:r>
              <a:rPr lang="ru-RU" altLang="ru-RU" dirty="0"/>
              <a:t>Февраль – защита проекта</a:t>
            </a:r>
          </a:p>
        </p:txBody>
      </p:sp>
      <p:sp>
        <p:nvSpPr>
          <p:cNvPr id="43010" name="Заголовок 1">
            <a:extLst>
              <a:ext uri="{FF2B5EF4-FFF2-40B4-BE49-F238E27FC236}">
                <a16:creationId xmlns:a16="http://schemas.microsoft.com/office/drawing/2014/main" id="{3115FEC9-36FC-C715-B533-FF8883A14A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381000"/>
            <a:ext cx="6894512" cy="671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dirty="0"/>
              <a:t>Индивидуальный проект. </a:t>
            </a:r>
            <a:br>
              <a:rPr lang="ru-RU" altLang="ru-RU" dirty="0"/>
            </a:br>
            <a:r>
              <a:rPr lang="ru-RU" altLang="ru-RU" dirty="0"/>
              <a:t>Информация в положении: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57202" y="2057400"/>
            <a:ext cx="2648953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5" name="Заголовок 1">
            <a:extLst>
              <a:ext uri="{FF2B5EF4-FFF2-40B4-BE49-F238E27FC236}">
                <a16:creationId xmlns:a16="http://schemas.microsoft.com/office/drawing/2014/main" id="{AB141AC2-773F-9529-1880-BEAEDBB1A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457200"/>
            <a:ext cx="7258050" cy="108267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ИТОГОВОЕ СОБЕСЕДОВАНИЕ</a:t>
            </a:r>
          </a:p>
        </p:txBody>
      </p:sp>
      <p:sp>
        <p:nvSpPr>
          <p:cNvPr id="5" name="Нашивка 4"/>
          <p:cNvSpPr/>
          <p:nvPr/>
        </p:nvSpPr>
        <p:spPr>
          <a:xfrm>
            <a:off x="360947" y="381000"/>
            <a:ext cx="1066800" cy="1066800"/>
          </a:xfrm>
          <a:prstGeom prst="chevron">
            <a:avLst>
              <a:gd name="adj" fmla="val 522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1066800"/>
            <a:ext cx="8763000" cy="5301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В 2025/2026 учебном году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итоговое собеседование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проводится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defRPr/>
            </a:pPr>
            <a:endParaRPr lang="ru-RU" sz="2800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dirty="0">
                <a:solidFill>
                  <a:srgbClr val="FF0000"/>
                </a:solidFill>
                <a:latin typeface="Arial Black" pitchFamily="34" charset="0"/>
                <a:cs typeface="Times New Roman" panose="02020603050405020304" pitchFamily="18" charset="0"/>
              </a:rPr>
              <a:t>11 февраля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2026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года (среда) -основной срок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800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11марта</a:t>
            </a:r>
            <a:r>
              <a:rPr lang="ru-RU" sz="2800" dirty="0">
                <a:latin typeface="Bookman Old Style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22 апреля </a:t>
            </a:r>
            <a:r>
              <a:rPr lang="ru-RU" sz="2800" dirty="0">
                <a:latin typeface="Bookman Old Style" pitchFamily="18" charset="0"/>
                <a:cs typeface="Times New Roman" panose="02020603050405020304" pitchFamily="18" charset="0"/>
              </a:rPr>
              <a:t>2026 года -</a:t>
            </a:r>
            <a:r>
              <a:rPr lang="ru-RU" sz="2400" dirty="0">
                <a:latin typeface="Bookman Old Style" pitchFamily="18" charset="0"/>
                <a:cs typeface="Times New Roman" panose="02020603050405020304" pitchFamily="18" charset="0"/>
              </a:rPr>
              <a:t>дополнительные сроки проведения итогового собеседования для выпускников, которые</a:t>
            </a:r>
            <a:endParaRPr lang="ru-RU" sz="2800" dirty="0">
              <a:latin typeface="Bookman Old Style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05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0000"/>
                </a:solidFill>
                <a:latin typeface="Bookman Old Style" pitchFamily="18" charset="0"/>
                <a:cs typeface="Times New Roman" panose="02020603050405020304" pitchFamily="18" charset="0"/>
              </a:rPr>
              <a:t>получили неудовлетворительный результат («незачет»)</a:t>
            </a:r>
          </a:p>
          <a:p>
            <a:pPr marL="1257300" lvl="2" indent="-34290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0000"/>
                </a:solidFill>
                <a:latin typeface="Bookman Old Style" pitchFamily="18" charset="0"/>
                <a:cs typeface="Times New Roman" panose="02020603050405020304" pitchFamily="18" charset="0"/>
              </a:rPr>
              <a:t>не явились по уважительной причине</a:t>
            </a:r>
          </a:p>
          <a:p>
            <a:pPr marL="1257300" lvl="2" indent="-34290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0000"/>
                </a:solidFill>
                <a:latin typeface="Bookman Old Style" pitchFamily="18" charset="0"/>
                <a:cs typeface="Times New Roman" panose="02020603050405020304" pitchFamily="18" charset="0"/>
              </a:rPr>
              <a:t>не завершили сдачу в основной срок по уважительной причине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4800"/>
            <a:ext cx="7467600" cy="617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99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B16DA9D9-40E5-5D88-2611-C0BDF54AF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9" y="304800"/>
            <a:ext cx="5334002" cy="6019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Проводится ОЧНО в школе!</a:t>
            </a:r>
            <a:b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Личное присутствие обучающегося обязательно!</a:t>
            </a:r>
            <a:endParaRPr lang="ru-RU" altLang="ru-RU" sz="2000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2000" dirty="0">
                <a:latin typeface="Bookman Old Style" pitchFamily="18" charset="0"/>
                <a:cs typeface="Times New Roman" panose="02020603050405020304" pitchFamily="18" charset="0"/>
              </a:rPr>
              <a:t>На выполнение работы каждому участнику будет отводиться около </a:t>
            </a:r>
            <a:r>
              <a:rPr lang="ru-RU" altLang="ru-RU" sz="2000" b="1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15</a:t>
            </a:r>
            <a:r>
              <a:rPr lang="ru-RU" altLang="ru-RU" sz="2000" b="1" dirty="0">
                <a:solidFill>
                  <a:srgbClr val="7030A0"/>
                </a:solidFill>
                <a:latin typeface="Bookman Old Style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минут</a:t>
            </a:r>
            <a:r>
              <a:rPr lang="ru-RU" altLang="ru-RU" sz="2000" dirty="0">
                <a:latin typeface="Bookman Old Style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2000" dirty="0">
                <a:latin typeface="Bookman Old Style" pitchFamily="18" charset="0"/>
                <a:cs typeface="Times New Roman" panose="02020603050405020304" pitchFamily="18" charset="0"/>
              </a:rPr>
              <a:t>В процессе проведения собеседования </a:t>
            </a:r>
            <a:r>
              <a:rPr lang="ru-RU" altLang="ru-RU" sz="2000" b="1" u="sng" dirty="0">
                <a:latin typeface="Bookman Old Style" pitchFamily="18" charset="0"/>
                <a:cs typeface="Times New Roman" panose="02020603050405020304" pitchFamily="18" charset="0"/>
              </a:rPr>
              <a:t>будет вестись аудиозапись. 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Оценивается по системе </a:t>
            </a:r>
            <a:r>
              <a:rPr lang="ru-RU" altLang="ru-RU" sz="2000" b="1" dirty="0">
                <a:solidFill>
                  <a:srgbClr val="FF0000"/>
                </a:solidFill>
                <a:latin typeface="Bookman Old Style" pitchFamily="18" charset="0"/>
                <a:cs typeface="Times New Roman" panose="02020603050405020304" pitchFamily="18" charset="0"/>
              </a:rPr>
              <a:t>«зачет»/«незачет»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Общее количество баллов за выполнение всей работы – 20.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anose="02020603050405020304" pitchFamily="18" charset="0"/>
              </a:rPr>
              <a:t>Участник итогового собеседования получает зачёт в случае, если за выполнение всей работы он набрал 10 или более баллов.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3428999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90800"/>
            <a:ext cx="3429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473732" y="571500"/>
            <a:ext cx="6289268" cy="51435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16333" y="191729"/>
            <a:ext cx="2057400" cy="36009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8800" b="1" dirty="0">
                <a:solidFill>
                  <a:srgbClr val="FF0000"/>
                </a:solidFill>
                <a:latin typeface="Arial Black" pitchFamily="34" charset="0"/>
              </a:rPr>
              <a:t>4</a:t>
            </a:r>
          </a:p>
          <a:p>
            <a:r>
              <a:rPr lang="ru-RU" sz="2000" dirty="0">
                <a:solidFill>
                  <a:srgbClr val="FF0000"/>
                </a:solidFill>
                <a:latin typeface="Bookman Old Style" pitchFamily="18" charset="0"/>
              </a:rPr>
              <a:t>задания</a:t>
            </a:r>
          </a:p>
          <a:p>
            <a:r>
              <a:rPr lang="ru-RU" sz="2000" dirty="0">
                <a:latin typeface="Bookman Old Style" pitchFamily="18" charset="0"/>
              </a:rPr>
              <a:t>которые нужно выполнить </a:t>
            </a:r>
          </a:p>
          <a:p>
            <a:r>
              <a:rPr lang="ru-RU" sz="2000" dirty="0">
                <a:latin typeface="Bookman Old Style" pitchFamily="18" charset="0"/>
              </a:rPr>
              <a:t>9-классникам</a:t>
            </a:r>
          </a:p>
          <a:p>
            <a:r>
              <a:rPr lang="ru-RU" sz="2000" b="1" dirty="0">
                <a:solidFill>
                  <a:srgbClr val="FF0000"/>
                </a:solidFill>
                <a:latin typeface="Bookman Old Style" pitchFamily="18" charset="0"/>
              </a:rPr>
              <a:t>для допуска к ГИА-9</a:t>
            </a: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0" y="571500"/>
            <a:ext cx="6191248" cy="4991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657600" y="5867400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Bookman Old Style" pitchFamily="18" charset="0"/>
              </a:rPr>
              <a:t>Демоверсия, критерии оценивания на сайте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  <a:hlinkClick r:id="rId3"/>
              </a:rPr>
              <a:t>www.fipi.ru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 </a:t>
            </a:r>
          </a:p>
        </p:txBody>
      </p:sp>
      <p:sp>
        <p:nvSpPr>
          <p:cNvPr id="10" name="Выгнутая влево стрелка 9"/>
          <p:cNvSpPr/>
          <p:nvPr/>
        </p:nvSpPr>
        <p:spPr>
          <a:xfrm rot="19045782">
            <a:off x="2351377" y="5069929"/>
            <a:ext cx="851551" cy="1876708"/>
          </a:xfrm>
          <a:prstGeom prst="curvedRightArrow">
            <a:avLst>
              <a:gd name="adj1" fmla="val 25000"/>
              <a:gd name="adj2" fmla="val 50000"/>
              <a:gd name="adj3" fmla="val 5347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07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1295400"/>
            <a:ext cx="5929312" cy="5191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7800" y="228600"/>
            <a:ext cx="6589199" cy="800668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sz="2800" spc="-95" dirty="0">
                <a:solidFill>
                  <a:srgbClr val="FF0000"/>
                </a:solidFill>
                <a:latin typeface="Bookman Old Style" pitchFamily="18" charset="0"/>
              </a:rPr>
              <a:t>Задание</a:t>
            </a:r>
            <a:r>
              <a:rPr sz="2800" spc="-215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sz="2800" spc="-50" dirty="0">
                <a:solidFill>
                  <a:srgbClr val="FF0000"/>
                </a:solidFill>
                <a:latin typeface="Bookman Old Style" pitchFamily="18" charset="0"/>
              </a:rPr>
              <a:t>1</a:t>
            </a:r>
            <a:r>
              <a:rPr sz="2800" spc="-50" dirty="0">
                <a:latin typeface="Bookman Old Style" pitchFamily="18" charset="0"/>
              </a:rPr>
              <a:t> </a:t>
            </a:r>
            <a:r>
              <a:rPr lang="ru-RU" sz="2800" spc="-50" dirty="0">
                <a:latin typeface="Bookman Old Style" pitchFamily="18" charset="0"/>
              </a:rPr>
              <a:t>-- </a:t>
            </a:r>
            <a:r>
              <a:rPr lang="ru-RU" sz="2800" b="1" spc="-50" dirty="0">
                <a:latin typeface="Bookman Old Style" pitchFamily="18" charset="0"/>
              </a:rPr>
              <a:t>чтение текста вслух</a:t>
            </a:r>
            <a:br>
              <a:rPr lang="ru-RU" sz="2800" b="1" spc="-50" dirty="0">
                <a:latin typeface="Bookman Old Style" pitchFamily="18" charset="0"/>
              </a:rPr>
            </a:br>
            <a:r>
              <a:rPr sz="2800" spc="-85" dirty="0" err="1">
                <a:latin typeface="Bookman Old Style" pitchFamily="18" charset="0"/>
              </a:rPr>
              <a:t>оценивают</a:t>
            </a:r>
            <a:r>
              <a:rPr sz="2800" spc="-245" dirty="0">
                <a:latin typeface="Bookman Old Style" pitchFamily="18" charset="0"/>
              </a:rPr>
              <a:t> </a:t>
            </a:r>
            <a:r>
              <a:rPr sz="2800" spc="-60" dirty="0">
                <a:latin typeface="Bookman Old Style" pitchFamily="18" charset="0"/>
              </a:rPr>
              <a:t>по </a:t>
            </a:r>
            <a:r>
              <a:rPr sz="2800" spc="-150" dirty="0">
                <a:latin typeface="Bookman Old Style" pitchFamily="18" charset="0"/>
              </a:rPr>
              <a:t>3</a:t>
            </a:r>
            <a:r>
              <a:rPr sz="2800" spc="-305" dirty="0">
                <a:latin typeface="Bookman Old Style" pitchFamily="18" charset="0"/>
              </a:rPr>
              <a:t> </a:t>
            </a:r>
            <a:r>
              <a:rPr sz="2800" spc="-10" dirty="0">
                <a:latin typeface="Bookman Old Style" pitchFamily="18" charset="0"/>
              </a:rPr>
              <a:t>группам критериев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504369" y="3874749"/>
            <a:ext cx="784860" cy="16132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400" b="1" spc="-565" dirty="0">
                <a:solidFill>
                  <a:srgbClr val="E10000"/>
                </a:solidFill>
                <a:latin typeface="Roboto Cn"/>
                <a:cs typeface="Roboto Cn"/>
              </a:rPr>
              <a:t>З</a:t>
            </a:r>
            <a:endParaRPr sz="10400" dirty="0">
              <a:latin typeface="Roboto Cn"/>
              <a:cs typeface="Roboto C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18538" y="5334000"/>
            <a:ext cx="2062536" cy="1257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0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балла</a:t>
            </a:r>
            <a:r>
              <a:rPr sz="2000" spc="-245" dirty="0">
                <a:solidFill>
                  <a:srgbClr val="E10000"/>
                </a:solidFill>
                <a:latin typeface="Bookman Old Style" pitchFamily="18" charset="0"/>
                <a:cs typeface="Tahoma"/>
              </a:rPr>
              <a:t> </a:t>
            </a:r>
            <a:r>
              <a:rPr sz="2000" spc="-25" dirty="0" err="1">
                <a:solidFill>
                  <a:srgbClr val="E10000"/>
                </a:solidFill>
                <a:latin typeface="Bookman Old Style" pitchFamily="18" charset="0"/>
                <a:cs typeface="Tahoma"/>
              </a:rPr>
              <a:t>максимум</a:t>
            </a:r>
            <a:endParaRPr lang="ru-RU" sz="2000" spc="-25" dirty="0">
              <a:solidFill>
                <a:srgbClr val="E10000"/>
              </a:solidFill>
              <a:latin typeface="Bookman Old Style" pitchFamily="18" charset="0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spc="-25" dirty="0">
                <a:latin typeface="Bookman Old Style" pitchFamily="18" charset="0"/>
                <a:cs typeface="Tahoma"/>
              </a:rPr>
              <a:t>можно получить за задание 1</a:t>
            </a:r>
            <a:endParaRPr sz="2000" dirty="0">
              <a:latin typeface="Bookman Old Style" pitchFamily="18" charset="0"/>
              <a:cs typeface="Tahoma"/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6580322" y="1295400"/>
            <a:ext cx="2590800" cy="2013372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66675">
              <a:spcBef>
                <a:spcPts val="380"/>
              </a:spcBef>
            </a:pPr>
            <a:r>
              <a:rPr spc="-110" dirty="0">
                <a:latin typeface="Bookman Old Style" pitchFamily="18" charset="0"/>
                <a:cs typeface="Tahoma"/>
              </a:rPr>
              <a:t>Ученику</a:t>
            </a:r>
            <a:r>
              <a:rPr spc="-235" dirty="0">
                <a:latin typeface="Bookman Old Style" pitchFamily="18" charset="0"/>
                <a:cs typeface="Tahoma"/>
              </a:rPr>
              <a:t> </a:t>
            </a:r>
            <a:r>
              <a:rPr spc="-60" dirty="0">
                <a:latin typeface="Bookman Old Style" pitchFamily="18" charset="0"/>
                <a:cs typeface="Tahoma"/>
              </a:rPr>
              <a:t>нужно</a:t>
            </a:r>
            <a:r>
              <a:rPr spc="-200" dirty="0">
                <a:latin typeface="Bookman Old Style" pitchFamily="18" charset="0"/>
                <a:cs typeface="Tahoma"/>
              </a:rPr>
              <a:t> </a:t>
            </a:r>
            <a:r>
              <a:rPr spc="-95" dirty="0">
                <a:latin typeface="Bookman Old Style" pitchFamily="18" charset="0"/>
                <a:cs typeface="Tahoma"/>
              </a:rPr>
              <a:t>прочитать</a:t>
            </a:r>
            <a:r>
              <a:rPr spc="-245" dirty="0">
                <a:latin typeface="Bookman Old Style" pitchFamily="18" charset="0"/>
                <a:cs typeface="Tahoma"/>
              </a:rPr>
              <a:t> </a:t>
            </a:r>
            <a:r>
              <a:rPr spc="-65" dirty="0">
                <a:latin typeface="Bookman Old Style" pitchFamily="18" charset="0"/>
                <a:cs typeface="Tahoma"/>
              </a:rPr>
              <a:t>небольшой </a:t>
            </a:r>
            <a:r>
              <a:rPr spc="-10" dirty="0">
                <a:latin typeface="Bookman Old Style" pitchFamily="18" charset="0"/>
                <a:cs typeface="Tahoma"/>
              </a:rPr>
              <a:t>текст.</a:t>
            </a:r>
            <a:endParaRPr dirty="0">
              <a:latin typeface="Bookman Old Style" pitchFamily="18" charset="0"/>
              <a:cs typeface="Tahoma"/>
            </a:endParaRPr>
          </a:p>
          <a:p>
            <a:pPr marL="12700" marR="5080">
              <a:spcBef>
                <a:spcPts val="140"/>
              </a:spcBef>
            </a:pPr>
            <a:r>
              <a:rPr lang="ru-RU" dirty="0">
                <a:latin typeface="Bookman Old Style" pitchFamily="18" charset="0"/>
                <a:cs typeface="Tahoma"/>
              </a:rPr>
              <a:t>Время н</a:t>
            </a:r>
            <a:r>
              <a:rPr dirty="0">
                <a:latin typeface="Bookman Old Style" pitchFamily="18" charset="0"/>
                <a:cs typeface="Tahoma"/>
              </a:rPr>
              <a:t>а</a:t>
            </a:r>
            <a:r>
              <a:rPr spc="-225" dirty="0">
                <a:latin typeface="Bookman Old Style" pitchFamily="18" charset="0"/>
                <a:cs typeface="Tahoma"/>
              </a:rPr>
              <a:t> </a:t>
            </a:r>
            <a:r>
              <a:rPr spc="-45" dirty="0" err="1">
                <a:latin typeface="Bookman Old Style" pitchFamily="18" charset="0"/>
                <a:cs typeface="Tahoma"/>
              </a:rPr>
              <a:t>подготовку</a:t>
            </a:r>
            <a:r>
              <a:rPr spc="-240" dirty="0">
                <a:latin typeface="Bookman Old Style" pitchFamily="18" charset="0"/>
                <a:cs typeface="Tahoma"/>
              </a:rPr>
              <a:t> </a:t>
            </a:r>
            <a:endParaRPr lang="ru-RU" spc="-240" dirty="0">
              <a:latin typeface="Bookman Old Style" pitchFamily="18" charset="0"/>
              <a:cs typeface="Tahoma"/>
            </a:endParaRPr>
          </a:p>
          <a:p>
            <a:pPr marL="12700" marR="5080">
              <a:spcBef>
                <a:spcPts val="140"/>
              </a:spcBef>
            </a:pPr>
            <a:r>
              <a:rPr spc="210" dirty="0">
                <a:latin typeface="Bookman Old Style" pitchFamily="18" charset="0"/>
                <a:cs typeface="Tahoma"/>
              </a:rPr>
              <a:t>–</a:t>
            </a:r>
            <a:r>
              <a:rPr b="1" spc="-150" dirty="0">
                <a:latin typeface="Bookman Old Style" pitchFamily="18" charset="0"/>
                <a:cs typeface="Tahoma"/>
              </a:rPr>
              <a:t>2</a:t>
            </a:r>
            <a:r>
              <a:rPr b="1" spc="-270" dirty="0">
                <a:latin typeface="Bookman Old Style" pitchFamily="18" charset="0"/>
                <a:cs typeface="Tahoma"/>
              </a:rPr>
              <a:t> </a:t>
            </a:r>
            <a:r>
              <a:rPr b="1" spc="-20" dirty="0" err="1">
                <a:latin typeface="Bookman Old Style" pitchFamily="18" charset="0"/>
                <a:cs typeface="Tahoma"/>
              </a:rPr>
              <a:t>минуты</a:t>
            </a:r>
            <a:endParaRPr lang="ru-RU" b="1" spc="-20" dirty="0">
              <a:latin typeface="Bookman Old Style" pitchFamily="18" charset="0"/>
              <a:cs typeface="Tahoma"/>
            </a:endParaRPr>
          </a:p>
          <a:p>
            <a:pPr marL="12700" marR="5080">
              <a:spcBef>
                <a:spcPts val="140"/>
              </a:spcBef>
            </a:pPr>
            <a:r>
              <a:rPr spc="-80" dirty="0" err="1">
                <a:latin typeface="Bookman Old Style" pitchFamily="18" charset="0"/>
                <a:cs typeface="Tahoma"/>
              </a:rPr>
              <a:t>Время</a:t>
            </a:r>
            <a:r>
              <a:rPr spc="-280" dirty="0">
                <a:latin typeface="Bookman Old Style" pitchFamily="18" charset="0"/>
                <a:cs typeface="Tahoma"/>
              </a:rPr>
              <a:t> </a:t>
            </a:r>
            <a:r>
              <a:rPr spc="-125" dirty="0">
                <a:latin typeface="Bookman Old Style" pitchFamily="18" charset="0"/>
                <a:cs typeface="Tahoma"/>
              </a:rPr>
              <a:t>на</a:t>
            </a:r>
            <a:r>
              <a:rPr spc="-245" dirty="0">
                <a:latin typeface="Bookman Old Style" pitchFamily="18" charset="0"/>
                <a:cs typeface="Tahoma"/>
              </a:rPr>
              <a:t> </a:t>
            </a:r>
            <a:r>
              <a:rPr spc="-80" dirty="0">
                <a:latin typeface="Bookman Old Style" pitchFamily="18" charset="0"/>
                <a:cs typeface="Tahoma"/>
              </a:rPr>
              <a:t>ответ</a:t>
            </a:r>
            <a:r>
              <a:rPr spc="-290" dirty="0">
                <a:latin typeface="Bookman Old Style" pitchFamily="18" charset="0"/>
                <a:cs typeface="Tahoma"/>
              </a:rPr>
              <a:t> </a:t>
            </a:r>
            <a:r>
              <a:rPr b="1" spc="210" dirty="0">
                <a:latin typeface="Bookman Old Style" pitchFamily="18" charset="0"/>
                <a:cs typeface="Tahoma"/>
              </a:rPr>
              <a:t>–</a:t>
            </a:r>
            <a:r>
              <a:rPr b="1" spc="-265" dirty="0">
                <a:latin typeface="Bookman Old Style" pitchFamily="18" charset="0"/>
                <a:cs typeface="Tahoma"/>
              </a:rPr>
              <a:t> </a:t>
            </a:r>
            <a:r>
              <a:rPr b="1" spc="-150" dirty="0">
                <a:latin typeface="Bookman Old Style" pitchFamily="18" charset="0"/>
                <a:cs typeface="Tahoma"/>
              </a:rPr>
              <a:t>2</a:t>
            </a:r>
            <a:r>
              <a:rPr b="1" spc="-290" dirty="0">
                <a:latin typeface="Bookman Old Style" pitchFamily="18" charset="0"/>
                <a:cs typeface="Tahoma"/>
              </a:rPr>
              <a:t> </a:t>
            </a:r>
            <a:r>
              <a:rPr b="1" spc="-10" dirty="0">
                <a:latin typeface="Bookman Old Style" pitchFamily="18" charset="0"/>
                <a:cs typeface="Tahoma"/>
              </a:rPr>
              <a:t>минуты</a:t>
            </a:r>
            <a:endParaRPr b="1" dirty="0">
              <a:latin typeface="Bookman Old Style" pitchFamily="18" charset="0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2398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{3E1F1F34-F161-D449-B8F2-43A0BE3A6DB4}tf10001069</Template>
  <TotalTime>2205</TotalTime>
  <Words>1473</Words>
  <Application>Microsoft Office PowerPoint</Application>
  <PresentationFormat>Экран (4:3)</PresentationFormat>
  <Paragraphs>243</Paragraphs>
  <Slides>40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55" baseType="lpstr">
      <vt:lpstr>Arial</vt:lpstr>
      <vt:lpstr>Arial Black</vt:lpstr>
      <vt:lpstr>Bookman Old Style</vt:lpstr>
      <vt:lpstr>Calibri</vt:lpstr>
      <vt:lpstr>Century Gothic</vt:lpstr>
      <vt:lpstr>Microsoft Sans Serif</vt:lpstr>
      <vt:lpstr>Roboto</vt:lpstr>
      <vt:lpstr>Roboto Cn</vt:lpstr>
      <vt:lpstr>Tahoma</vt:lpstr>
      <vt:lpstr>Times New Roman</vt:lpstr>
      <vt:lpstr>Verdana</vt:lpstr>
      <vt:lpstr>Wingdings</vt:lpstr>
      <vt:lpstr>Wingdings 2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ИТОГОВОЕ СОБЕСЕДОВАНИЕ</vt:lpstr>
      <vt:lpstr>Презентация PowerPoint</vt:lpstr>
      <vt:lpstr>Презентация PowerPoint</vt:lpstr>
      <vt:lpstr>Презентация PowerPoint</vt:lpstr>
      <vt:lpstr>Задание 1 -- чтение текста вслух оценивают по 3 группам критериев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сведения об ОГЭ</vt:lpstr>
      <vt:lpstr>ОСОБЕННОСТИ ГИА-2026</vt:lpstr>
      <vt:lpstr>Заявление на участие в ОГЭ-9 </vt:lpstr>
      <vt:lpstr>2 предмета на выбор: Литература Биология   Информатика и ИКТ   Иностранный язык (английск.,немецк.,франц., испанск, китайск.) Обществознание География История Химия</vt:lpstr>
      <vt:lpstr>Презентация PowerPoint</vt:lpstr>
      <vt:lpstr>Презентация PowerPoint</vt:lpstr>
      <vt:lpstr>Презентация PowerPoint</vt:lpstr>
      <vt:lpstr>Продолжительность экзаменов</vt:lpstr>
      <vt:lpstr>Порядок проведения государственной итоговой аттестации по образовательным  пр о г р а м м а м основного общего образования</vt:lpstr>
      <vt:lpstr>Презентация PowerPoint</vt:lpstr>
      <vt:lpstr>Презентация PowerPoint</vt:lpstr>
      <vt:lpstr>Презентация PowerPoint</vt:lpstr>
      <vt:lpstr>ВО ВРЕМЯ ОГЭ ЗАПРЕЩАЕТСЯ:</vt:lpstr>
      <vt:lpstr>Участники ОГЭ имеют право на:</vt:lpstr>
      <vt:lpstr>Презентация PowerPoint</vt:lpstr>
      <vt:lpstr>    Неудовлетворительный результат</vt:lpstr>
      <vt:lpstr>Презентация PowerPoint</vt:lpstr>
      <vt:lpstr>Презентация PowerPoint</vt:lpstr>
      <vt:lpstr>Презентация PowerPoint</vt:lpstr>
      <vt:lpstr>Презентация PowerPoint</vt:lpstr>
      <vt:lpstr>Аттестат</vt:lpstr>
      <vt:lpstr>Аттестат</vt:lpstr>
      <vt:lpstr>ИНДИВИДУАЛЬНЫЙ ПРОЕКТ-9  за курс основного общего образования</vt:lpstr>
      <vt:lpstr>Индивидуальный проект.  Информация в положении: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Администратор</dc:creator>
  <cp:lastModifiedBy>Dir_school_feo</cp:lastModifiedBy>
  <cp:revision>141</cp:revision>
  <cp:lastPrinted>1601-01-01T00:00:00Z</cp:lastPrinted>
  <dcterms:created xsi:type="dcterms:W3CDTF">2012-11-09T04:35:28Z</dcterms:created>
  <dcterms:modified xsi:type="dcterms:W3CDTF">2025-10-28T04:44:07Z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