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73" r:id="rId5"/>
    <p:sldId id="260" r:id="rId6"/>
    <p:sldId id="270" r:id="rId7"/>
    <p:sldId id="264" r:id="rId8"/>
    <p:sldId id="266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7B"/>
    <a:srgbClr val="FC9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3680DC-12CA-9C4D-8208-D46B1C58B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F6F48-03F5-7842-B415-89F7EE14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62917-52F7-A540-B918-D7DC42B4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F00C-CE3C-844B-82DE-1CC01A3C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E09C6-7545-7045-B8F7-77009E9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4F035-18D8-C345-9F45-43F176A6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4753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560B-3179-894F-803B-2E30B3BD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AFC94-F1E6-0D45-9CFB-32C5BDFC1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A064B-7885-F146-AF28-42B3D5CA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89FA0-D2B6-584F-B56D-0CCEB379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0573-791B-C946-B778-4A8DF835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094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3B14A-C8C5-1A41-941C-F9A4E46C5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4B730-0909-314E-8E7A-D7F5A6F65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068F5-6611-E74A-BE29-0F4B6D1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9571-EC7C-E34D-8CFF-8E144141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E58A2-62D6-3049-9D52-A36E2CFD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18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1491-EEAD-F446-AF33-BDA737A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ED8E-1554-7944-A115-11B9E3EF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86B4-BA17-C142-8B82-9E2CE05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83AA-D4CC-8547-B3E1-0C0E6C6E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D8E7-B520-8C4B-864A-28EE282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444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F7E0-1EA6-1440-9C8C-DEB9E8F8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A2FA-0C78-264E-9509-8F01342D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4D012-E465-A241-84D6-B4D47989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73FF7-6822-8C41-B79D-D5A528F8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C2F09-3DAE-804A-B5DD-7BF8F2A2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78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4AD1-0424-A04C-8C58-1CD87F5A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57C7-281C-CC41-A013-DA97248D1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9EF2F-3B85-4742-84B1-BA5F7C3E1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0852-128F-9B45-9F5F-DC993969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8AAA-D18A-814A-A99D-E85A5849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B4031-F532-7043-A944-4E6E9BF3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727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9AF7-77E6-0C4C-BB87-738DF57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64975-600E-DA46-907A-5FCF2000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5D8D3-F7F3-9C4E-872A-CBCB7513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63E73-057C-2640-A873-F5C9D6ACF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1BDEB-BFE6-7D43-B84E-CA515AED3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E0CD4-12A9-A046-8799-63B57129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F36A6-36D6-EE44-A130-CD2CD8C1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5CC61-57B0-E74C-AAF9-D3CD9268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400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2CC-48F8-7748-A1F2-97608207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2755F-E51D-7A40-A856-8FE3CE40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BCBCA-48BD-1642-B915-030EB41D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5EF5C-614C-CD4F-859D-FEE327E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8708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3D877-75C1-8448-8039-54CCA091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58E59-120E-FB40-9EAA-608BFE19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92F6B-29AB-3744-94D5-BE6F8A3A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807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1B4E-0A39-EC4C-8E13-923A6297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0ADB-9108-0E4D-BBA0-DDF504AD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5C09-23B5-A545-AD18-A4A920CB5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CCF9D-BA4C-824B-86D8-BB36164A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440B6-16D3-E049-9636-906C19EF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50C03-79BF-C24C-AFFA-B1DFFFF4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0234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D32E-7E10-FA4C-92BA-DC5E1EAF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2E9F0-C38E-AD49-87D0-885568E80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3322F-77FD-2544-97FE-4F93F0D67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79DAF-F650-CD47-B409-6796E161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5E40F-2C06-A34F-8498-D2F2349E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B138-14FB-3146-98B9-01EB7739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631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5BE1B8-747B-134D-8893-C2E83C6F49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6282C-A69E-2548-B95C-FD3AA94F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33F51-3A30-7B4E-AFB5-167C3ED0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8784"/>
            <a:ext cx="10515600" cy="491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4E8E2-2C18-EA43-A0B4-C87B55CB5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8166-A98D-504F-AE33-D5255E14ABCC}" type="datetimeFigureOut">
              <a:rPr lang="en-UA" smtClean="0"/>
              <a:t>01/26/2026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3CAD0-CCD1-E24D-B1CC-EEE70B14C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FBAA-2170-7043-B1CC-A7C658CFE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C9A4-3A5E-454F-A56C-FA769100099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023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DE11-4D49-AB4F-B276-7233BEC5D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9251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797B"/>
                </a:solidFill>
                <a:latin typeface="+mn-lt"/>
                <a:cs typeface="Arial" panose="020B0604020202020204" pitchFamily="34" charset="0"/>
              </a:rPr>
              <a:t>Функциональная грамотность на уроках математики: от А до Я</a:t>
            </a:r>
            <a:endParaRPr lang="en-UA" sz="5400" b="1" dirty="0">
              <a:solidFill>
                <a:srgbClr val="00797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940A1-DDDE-A94C-AC8A-856F8ADE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0807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/>
              <a:t>Минакова Мария Александровна, </a:t>
            </a:r>
            <a:endParaRPr lang="en-US" sz="2800" dirty="0"/>
          </a:p>
          <a:p>
            <a:r>
              <a:rPr lang="ru-RU" sz="2800" dirty="0"/>
              <a:t>учитель математики</a:t>
            </a:r>
          </a:p>
          <a:p>
            <a:r>
              <a:rPr lang="ru-RU" sz="2800" dirty="0"/>
              <a:t>МБОУ школа № 17 г. Феодосия</a:t>
            </a:r>
          </a:p>
          <a:p>
            <a:endParaRPr lang="en-UA" sz="2800" dirty="0"/>
          </a:p>
        </p:txBody>
      </p:sp>
    </p:spTree>
    <p:extLst>
      <p:ext uri="{BB962C8B-B14F-4D97-AF65-F5344CB8AC3E}">
        <p14:creationId xmlns:p14="http://schemas.microsoft.com/office/powerpoint/2010/main" val="238443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C1678-8ED1-4B82-B13E-51378AF1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437547"/>
            <a:ext cx="10544549" cy="627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Функциональная грамотность </a:t>
            </a:r>
            <a:br>
              <a:rPr lang="ru-RU" sz="3600" b="1" dirty="0">
                <a:solidFill>
                  <a:srgbClr val="007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0079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внеклассных мероприятиях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1B5DF0-95C4-4DC5-8C4B-09CEC10C6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76" y="4181382"/>
            <a:ext cx="3896179" cy="242550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8B9DD-7BD6-4E75-8FCE-403B5D19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90" y="2199126"/>
            <a:ext cx="5101635" cy="3826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1E0EDB-7ABE-4F3D-BFEF-51B68CE4E921}"/>
              </a:ext>
            </a:extLst>
          </p:cNvPr>
          <p:cNvSpPr txBox="1"/>
          <p:nvPr/>
        </p:nvSpPr>
        <p:spPr>
          <a:xfrm>
            <a:off x="834502" y="1358283"/>
            <a:ext cx="526149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ea typeface="Calibri" panose="020F0502020204030204" pitchFamily="34" charset="0"/>
              </a:rPr>
              <a:t>Измеряем объём кружки с помощью мерного стакана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ea typeface="Calibri" panose="020F0502020204030204" pitchFamily="34" charset="0"/>
              </a:rPr>
              <a:t>Вычисляем, сколько чашек сможем налить из нашего чайника объёмом 2 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a typeface="Calibri" panose="020F0502020204030204" pitchFamily="34" charset="0"/>
              </a:rPr>
              <a:t>С</a:t>
            </a:r>
            <a:r>
              <a:rPr lang="ru-RU" sz="2200" dirty="0">
                <a:effectLst/>
                <a:ea typeface="Calibri" panose="020F0502020204030204" pitchFamily="34" charset="0"/>
              </a:rPr>
              <a:t>читаем, сколько раз нужно включить чайник, чтобы он закипел, и все выпили чая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8432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BB533-57FB-4BCE-B81F-3AEECE96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58" y="479394"/>
            <a:ext cx="10233832" cy="749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797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Работаем на результат  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97D9C-7D9B-4621-BE62-72DC1C91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9" y="1038687"/>
            <a:ext cx="5372590" cy="459863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 panose="02020603050405020304" pitchFamily="18" charset="0"/>
              </a:rPr>
              <a:t>Формирование функциональной грамотности </a:t>
            </a:r>
          </a:p>
          <a:p>
            <a:pPr marL="571500" indent="-3429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 panose="02020603050405020304" pitchFamily="18" charset="0"/>
              </a:rPr>
              <a:t>Повышение уровня математической грамотности</a:t>
            </a:r>
          </a:p>
          <a:p>
            <a:pPr marL="571500" indent="-3429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Системная подготовка к ОГЭ и ЕГЭ, дающая стабильный, прочный результат</a:t>
            </a:r>
          </a:p>
          <a:p>
            <a:pPr marL="571500" indent="-3429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 panose="02020603050405020304" pitchFamily="18" charset="0"/>
              </a:rPr>
              <a:t>От практико-ориентированных задач – к практико-ориентированному подходу к жизни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554624-0F61-4FD8-ADEA-45FB426E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29" y="1424631"/>
            <a:ext cx="5028140" cy="41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13812-2F59-44E0-9121-18619186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327" y="514905"/>
            <a:ext cx="10765362" cy="401083"/>
          </a:xfrm>
        </p:spPr>
        <p:txBody>
          <a:bodyPr>
            <a:noAutofit/>
          </a:bodyPr>
          <a:lstStyle/>
          <a:p>
            <a:pPr algn="ctr"/>
            <a:br>
              <a:rPr lang="ru-RU" b="1" dirty="0">
                <a:solidFill>
                  <a:srgbClr val="00797B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rgbClr val="00797B"/>
                </a:solidFill>
                <a:effectLst/>
                <a:latin typeface="+mn-lt"/>
                <a:ea typeface="Calibri" panose="020F0502020204030204" pitchFamily="34" charset="0"/>
              </a:rPr>
              <a:t>Формирование функциональной грамотности</a:t>
            </a:r>
            <a:endParaRPr lang="ru-RU" sz="4000" b="1" dirty="0">
              <a:solidFill>
                <a:srgbClr val="00797B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231E2-4156-4248-B088-5FCAA972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28" y="3429000"/>
            <a:ext cx="6435571" cy="274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1374A3-B7FA-42B8-875F-1EC32503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83" y="3550147"/>
            <a:ext cx="3559629" cy="2747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45BAB3-F0B7-4E15-A51C-19EE953FB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498" y="1571348"/>
            <a:ext cx="2143125" cy="21431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394D6C-3B08-4AC4-A6BB-F2DFDD648898}"/>
              </a:ext>
            </a:extLst>
          </p:cNvPr>
          <p:cNvSpPr/>
          <p:nvPr/>
        </p:nvSpPr>
        <p:spPr>
          <a:xfrm>
            <a:off x="1624614" y="1571348"/>
            <a:ext cx="62153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</a:rPr>
              <a:t>обязательное условие работы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</a:rPr>
              <a:t>результат его работы заложен в тех материалах, с которыми он </a:t>
            </a:r>
            <a:r>
              <a:rPr lang="ru-RU" sz="2000" b="1" dirty="0">
                <a:ea typeface="Calibri" panose="020F0502020204030204" pitchFamily="34" charset="0"/>
              </a:rPr>
              <a:t>пришёл на урок</a:t>
            </a:r>
            <a:r>
              <a:rPr lang="ru-RU" sz="2000" dirty="0">
                <a:ea typeface="Calibri" panose="020F0502020204030204" pitchFamily="34" charset="0"/>
              </a:rPr>
              <a:t>, и теми материалами, с которыми дети работают </a:t>
            </a:r>
            <a:r>
              <a:rPr lang="ru-RU" sz="2000" b="1" dirty="0">
                <a:ea typeface="Calibri" panose="020F0502020204030204" pitchFamily="34" charset="0"/>
              </a:rPr>
              <a:t>дома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F25CCD-6741-4F28-980B-1AAFC294E2AD}"/>
              </a:ext>
            </a:extLst>
          </p:cNvPr>
          <p:cNvSpPr/>
          <p:nvPr/>
        </p:nvSpPr>
        <p:spPr>
          <a:xfrm>
            <a:off x="4918228" y="3755254"/>
            <a:ext cx="6215395" cy="267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Важно понять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Какие задания работают на формирование функциональной грамотности?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Сколько таких заданий в учебниках и задачниках, по которым работает учитель?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Достаточно ли их количества для формирования прочного уровня функциональной грамотности? </a:t>
            </a:r>
          </a:p>
        </p:txBody>
      </p:sp>
    </p:spTree>
    <p:extLst>
      <p:ext uri="{BB962C8B-B14F-4D97-AF65-F5344CB8AC3E}">
        <p14:creationId xmlns:p14="http://schemas.microsoft.com/office/powerpoint/2010/main" val="1988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E3252-225E-4049-93A0-18F79D3A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118427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97B"/>
                </a:solidFill>
                <a:latin typeface="+mn-lt"/>
                <a:ea typeface="Calibri" panose="020F0502020204030204" pitchFamily="34" charset="0"/>
              </a:rPr>
              <a:t>Функциональная грамотность</a:t>
            </a:r>
            <a:endParaRPr lang="ru-RU" b="1" dirty="0">
              <a:solidFill>
                <a:srgbClr val="00797B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657458-4DC7-4464-B78A-585EA8E35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7882" y="3657600"/>
            <a:ext cx="3682807" cy="28866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AF4A7-8E3C-4468-877F-36C750EC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6" y="946197"/>
            <a:ext cx="2807061" cy="2769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AF8F34-2A8B-4EA9-A9E0-4B6B91F608F9}"/>
              </a:ext>
            </a:extLst>
          </p:cNvPr>
          <p:cNvSpPr txBox="1"/>
          <p:nvPr/>
        </p:nvSpPr>
        <p:spPr>
          <a:xfrm>
            <a:off x="3808520" y="867826"/>
            <a:ext cx="69432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effectLst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основа формирования УУД,</a:t>
            </a: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вооружает комплексом навыков и компетенций для жизни в мире будущего</a:t>
            </a:r>
          </a:p>
          <a:p>
            <a:endParaRPr lang="ru-RU" sz="2000" dirty="0">
              <a:effectLst/>
              <a:ea typeface="Calibri" panose="020F0502020204030204" pitchFamily="34" charset="0"/>
            </a:endParaRP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C1FCD2-74BF-451B-A5C4-D3301C296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334" y="2191265"/>
            <a:ext cx="6200169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A0B67-A5A0-4EDA-8D4C-F14B4ECF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5" y="461639"/>
            <a:ext cx="9800948" cy="454349"/>
          </a:xfrm>
        </p:spPr>
        <p:txBody>
          <a:bodyPr>
            <a:noAutofit/>
          </a:bodyPr>
          <a:lstStyle/>
          <a:p>
            <a:pPr algn="ctr"/>
            <a:br>
              <a:rPr lang="ru-RU" b="1" dirty="0">
                <a:solidFill>
                  <a:srgbClr val="00797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00797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Самый эффективный способ взаимодействия учителя с учениками на уроке математики </a:t>
            </a:r>
            <a:endParaRPr lang="ru-RU" sz="3600" b="1" dirty="0">
              <a:solidFill>
                <a:srgbClr val="0079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DAD1E-C597-40FB-BCA9-969CE444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51246"/>
            <a:ext cx="5257800" cy="452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Помочь ученикам увидеть математику вокруг себя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вещах, которые нас окружают, </a:t>
            </a:r>
          </a:p>
          <a:p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природных явлениях и процессах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5DF5F-60A3-4FEB-994F-6EB75848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028" y="3532436"/>
            <a:ext cx="3026662" cy="2647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1E71F6-1378-4F60-A80E-89C6F6EB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2" y="1930141"/>
            <a:ext cx="3026662" cy="17097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849447-FB72-4091-A0D4-DCEB769A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563" y="4190260"/>
            <a:ext cx="2497238" cy="19642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2D12BF-5C58-4AB0-811A-1ACDA8AC0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608" y="4119240"/>
            <a:ext cx="3180998" cy="19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5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3E938-0A9E-4D55-93D5-0D6ADC2E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49" y="408372"/>
            <a:ext cx="10429139" cy="5076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97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Практико-ориентированные  задачи</a:t>
            </a:r>
            <a:endParaRPr lang="ru-RU" b="1" dirty="0">
              <a:solidFill>
                <a:srgbClr val="0079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67DFC-90C2-4FA0-BD24-3E06FF3BB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«Абонентская книжка»</a:t>
            </a:r>
          </a:p>
          <a:p>
            <a:pPr marL="0" indent="0">
              <a:buNone/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9FD44D-845E-4E08-AB79-EBB237DA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69" y="3920379"/>
            <a:ext cx="3582608" cy="2458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C15C39-44A3-4E8D-906F-F716A84BC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77" y="1660124"/>
            <a:ext cx="2352720" cy="2260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8B687-F498-47FD-A4FB-EBFD1CD58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678" y="1458199"/>
            <a:ext cx="2695010" cy="2466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BC8940-6ADE-476A-B64E-11D1C7367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722" y="2247387"/>
            <a:ext cx="3582608" cy="2686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88818B-7DEC-4B20-BBC9-DBD3CAB9C796}"/>
              </a:ext>
            </a:extLst>
          </p:cNvPr>
          <p:cNvSpPr txBox="1"/>
          <p:nvPr/>
        </p:nvSpPr>
        <p:spPr>
          <a:xfrm>
            <a:off x="7155402" y="4974300"/>
            <a:ext cx="4554245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«Ремонт комнат»</a:t>
            </a:r>
          </a:p>
        </p:txBody>
      </p:sp>
    </p:spTree>
    <p:extLst>
      <p:ext uri="{BB962C8B-B14F-4D97-AF65-F5344CB8AC3E}">
        <p14:creationId xmlns:p14="http://schemas.microsoft.com/office/powerpoint/2010/main" val="16641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FB4E1-4B6D-4860-9A41-2DAAD41D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97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Практико-ориентированные задачи из ОГЭ и ЕГЭ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BF6C85-4508-4048-8219-ECDECB2A4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171" y="1258784"/>
            <a:ext cx="6855599" cy="513692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448F5-9152-45F5-9636-1F3235869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57" y="1049111"/>
            <a:ext cx="2699657" cy="2245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357C23-3BBF-4D5F-8203-63503D5EE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647" y="4091004"/>
            <a:ext cx="3385229" cy="22192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71F787-8274-44FE-8CB2-78D177FF2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537" y="3933371"/>
            <a:ext cx="2828925" cy="19899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4D8D21-AF1B-4D6B-BFFE-2A6C41732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15" y="3827245"/>
            <a:ext cx="3751395" cy="25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EE947-5430-4BCD-97D6-AA7456F4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1285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rgbClr val="0079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Практико</a:t>
            </a:r>
            <a:r>
              <a:rPr lang="ru-RU" sz="4000" b="1" dirty="0">
                <a:solidFill>
                  <a:srgbClr val="0079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ориентированные задачи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effectLst/>
                <a:latin typeface="+mn-lt"/>
                <a:ea typeface="Calibri" panose="020F0502020204030204" pitchFamily="34" charset="0"/>
              </a:rPr>
              <a:t>«Формат бумаги»                                                                    «Шина»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2455E6-2A50-4549-A0B2-C26285EF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00" y="1770743"/>
            <a:ext cx="4318000" cy="463837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321019-8A3C-4B44-BE23-E24338DA1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770744"/>
            <a:ext cx="5733142" cy="43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0B943-5C96-443F-8FB0-92F9269D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8" y="136526"/>
            <a:ext cx="10679836" cy="135168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  <a:t>Практико-ориентированная задача </a:t>
            </a:r>
            <a:br>
              <a:rPr lang="ru-RU" sz="4000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  <a:t>«Семейный бюджет»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ECC010-415B-4B51-AA9B-F9541A521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768" y="1584439"/>
            <a:ext cx="2571750" cy="17811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F33F1-52B0-4232-9864-4E6888E6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626" y="4418794"/>
            <a:ext cx="2371725" cy="1924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B945CA-2C7B-49BD-9CD5-35DD4BEB7941}"/>
              </a:ext>
            </a:extLst>
          </p:cNvPr>
          <p:cNvSpPr txBox="1"/>
          <p:nvPr/>
        </p:nvSpPr>
        <p:spPr>
          <a:xfrm>
            <a:off x="3346883" y="1802167"/>
            <a:ext cx="6489576" cy="4636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Конкретная  акция в конкретном магазине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Рассчитываем выгоду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Идём в другой магазин 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равниваем цену без акции</a:t>
            </a:r>
          </a:p>
          <a:p>
            <a:pPr marL="457200" indent="450215" algn="ctr">
              <a:lnSpc>
                <a:spcPct val="115000"/>
              </a:lnSpc>
              <a:spcAft>
                <a:spcPts val="1000"/>
              </a:spcAft>
            </a:pPr>
            <a:b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класс </a:t>
            </a:r>
            <a:endParaRPr lang="ru-RU" sz="2000" b="1" dirty="0">
              <a:solidFill>
                <a:srgbClr val="2C2D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Более масштабные проекты 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учимся планировать семейный бюджет,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рассчитываем все доходы и расходы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C2D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определяем тип бюджета.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F6AA1-45C7-4B30-9866-36272339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4" y="136524"/>
            <a:ext cx="10597815" cy="101757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  <a:t>Практико-ориентированная задача </a:t>
            </a:r>
            <a:br>
              <a:rPr lang="ru-RU" sz="4000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97B"/>
                </a:solidFill>
                <a:latin typeface="+mn-lt"/>
                <a:cs typeface="Times New Roman" panose="02020603050405020304" pitchFamily="18" charset="0"/>
              </a:rPr>
              <a:t>«Правильное питание»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4C3004-4199-4F51-9E03-6268B8351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9923" y="4709205"/>
            <a:ext cx="2619375" cy="1743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91ACDC-2ACE-4D40-AE4F-60778F0F2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22" y="1785257"/>
            <a:ext cx="5953704" cy="3795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737DC1-014F-46D4-8848-0AF12447A4F3}"/>
              </a:ext>
            </a:extLst>
          </p:cNvPr>
          <p:cNvSpPr txBox="1"/>
          <p:nvPr/>
        </p:nvSpPr>
        <p:spPr>
          <a:xfrm>
            <a:off x="6631618" y="1785257"/>
            <a:ext cx="4935986" cy="255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Учим составлять программы </a:t>
            </a:r>
          </a:p>
          <a:p>
            <a:pPr marL="7429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Используем калькулятор для подсчета калорий, необходимых человеку </a:t>
            </a:r>
          </a:p>
          <a:p>
            <a:pPr marL="7429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составляем меню с учётом калорийности и массы блюд, которые можно съесть и достичь нужных результатов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3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787A"/>
      </a:accent1>
      <a:accent2>
        <a:srgbClr val="FC9E17"/>
      </a:accent2>
      <a:accent3>
        <a:srgbClr val="A5A5A5"/>
      </a:accent3>
      <a:accent4>
        <a:srgbClr val="FFC000"/>
      </a:accent4>
      <a:accent5>
        <a:srgbClr val="00395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328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Функциональная грамотность на уроках математики: от А до Я</vt:lpstr>
      <vt:lpstr> Формирование функциональной грамотности</vt:lpstr>
      <vt:lpstr>Функциональная грамотность</vt:lpstr>
      <vt:lpstr> Самый эффективный способ взаимодействия учителя с учениками на уроке математики </vt:lpstr>
      <vt:lpstr>Практико-ориентированные  задачи</vt:lpstr>
      <vt:lpstr> Практико-ориентированные задачи из ОГЭ и ЕГЭ </vt:lpstr>
      <vt:lpstr>Практико - ориентированные задачи   «Формат бумаги»                                                                    «Шина»</vt:lpstr>
      <vt:lpstr> Практико-ориентированная задача  «Семейный бюджет»</vt:lpstr>
      <vt:lpstr> Практико-ориентированная задача  «Правильное питание»</vt:lpstr>
      <vt:lpstr>Функциональная грамотность  на внеклассных мероприятиях</vt:lpstr>
      <vt:lpstr>Работаем на результат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Dir_school_feo</cp:lastModifiedBy>
  <cp:revision>35</cp:revision>
  <dcterms:created xsi:type="dcterms:W3CDTF">2023-02-12T09:06:05Z</dcterms:created>
  <dcterms:modified xsi:type="dcterms:W3CDTF">2026-01-26T08:17:47Z</dcterms:modified>
</cp:coreProperties>
</file>